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  <p:sldMasterId id="2147483679" r:id="rId2"/>
  </p:sldMasterIdLst>
  <p:notesMasterIdLst>
    <p:notesMasterId r:id="rId48"/>
  </p:notesMasterIdLst>
  <p:sldIdLst>
    <p:sldId id="256" r:id="rId3"/>
    <p:sldId id="437" r:id="rId4"/>
    <p:sldId id="520" r:id="rId5"/>
    <p:sldId id="521" r:id="rId6"/>
    <p:sldId id="516" r:id="rId7"/>
    <p:sldId id="522" r:id="rId8"/>
    <p:sldId id="523" r:id="rId9"/>
    <p:sldId id="532" r:id="rId10"/>
    <p:sldId id="525" r:id="rId11"/>
    <p:sldId id="534" r:id="rId12"/>
    <p:sldId id="546" r:id="rId13"/>
    <p:sldId id="526" r:id="rId14"/>
    <p:sldId id="529" r:id="rId15"/>
    <p:sldId id="547" r:id="rId16"/>
    <p:sldId id="552" r:id="rId17"/>
    <p:sldId id="558" r:id="rId18"/>
    <p:sldId id="550" r:id="rId19"/>
    <p:sldId id="549" r:id="rId20"/>
    <p:sldId id="559" r:id="rId21"/>
    <p:sldId id="564" r:id="rId22"/>
    <p:sldId id="561" r:id="rId23"/>
    <p:sldId id="560" r:id="rId24"/>
    <p:sldId id="539" r:id="rId25"/>
    <p:sldId id="562" r:id="rId26"/>
    <p:sldId id="569" r:id="rId27"/>
    <p:sldId id="543" r:id="rId28"/>
    <p:sldId id="544" r:id="rId29"/>
    <p:sldId id="542" r:id="rId30"/>
    <p:sldId id="570" r:id="rId31"/>
    <p:sldId id="575" r:id="rId32"/>
    <p:sldId id="576" r:id="rId33"/>
    <p:sldId id="577" r:id="rId34"/>
    <p:sldId id="578" r:id="rId35"/>
    <p:sldId id="579" r:id="rId36"/>
    <p:sldId id="580" r:id="rId37"/>
    <p:sldId id="581" r:id="rId38"/>
    <p:sldId id="582" r:id="rId39"/>
    <p:sldId id="583" r:id="rId40"/>
    <p:sldId id="584" r:id="rId41"/>
    <p:sldId id="585" r:id="rId42"/>
    <p:sldId id="586" r:id="rId43"/>
    <p:sldId id="587" r:id="rId44"/>
    <p:sldId id="588" r:id="rId45"/>
    <p:sldId id="541" r:id="rId46"/>
    <p:sldId id="545" r:id="rId47"/>
  </p:sldIdLst>
  <p:sldSz cx="12192000" cy="6858000"/>
  <p:notesSz cx="6858000" cy="99472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6" autoAdjust="0"/>
    <p:restoredTop sz="94003" autoAdjust="0"/>
  </p:normalViewPr>
  <p:slideViewPr>
    <p:cSldViewPr>
      <p:cViewPr varScale="1">
        <p:scale>
          <a:sx n="68" d="100"/>
          <a:sy n="68" d="100"/>
        </p:scale>
        <p:origin x="588" y="4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6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414" y="0"/>
            <a:ext cx="2971800" cy="4996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F7B20-85E7-4063-8193-A02A70BCA035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787128"/>
            <a:ext cx="5486400" cy="3916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7611"/>
            <a:ext cx="2971800" cy="499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414" y="9447611"/>
            <a:ext cx="2971800" cy="499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7E1B-9495-4AD5-A8DD-308FE9780B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87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7B9B0-3F35-4D5A-938D-C431D33EC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4CE147-9DDB-44C5-B770-A56B73D18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814AF1-FB84-485F-97BF-1D27519A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EBA8-E8D6-4037-B688-92B1E45A6524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40010F-8D01-46DA-88C3-9F71436B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DC1640-87C4-497D-BD79-F74EE19D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73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DA9CE-136D-4964-B517-15865DFD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6BEE2C-3436-481D-90A2-C9669B0E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58C085-B642-413F-B88D-9919DCA5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43CA-F2CF-4400-8A46-E303F97AAA65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05D03E-7A81-4362-897D-7AC300D9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956557-AB6A-4BC7-AA6A-D6879F3E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79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3718973-54D7-4DED-A5A4-9711D8E17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73DF63-99A8-4A75-A86B-9CFFEF9C8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62C1-39F3-42D2-8537-FCAFDD6C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2B6C-7035-4B11-B90D-35ED3F63AF46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95E754-ED60-4625-9245-21622F01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70A07A-3B8F-4B48-8311-DC66929F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426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3A81B-70CA-40D4-BBE5-2AE7D248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3AE00EA-0A7B-4066-9A94-D7DF34D844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36034-F844-4BD8-8645-5E43DFA0C1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07BBC-10FF-49C2-8534-1551BBBBBF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C94656-D915-4570-BE3C-65E29004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53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2799" y="273811"/>
            <a:ext cx="11586400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pc="-40" dirty="0"/>
              <a:t>[</a:t>
            </a:r>
            <a:fld id="{81D60167-4931-47E6-BA6A-407CBD079E47}" type="slidenum">
              <a:rPr spc="-40" dirty="0"/>
              <a:t>‹#›</a:t>
            </a:fld>
            <a:r>
              <a:rPr spc="-4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759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pc="-40" dirty="0"/>
              <a:t>[</a:t>
            </a:r>
            <a:fld id="{81D60167-4931-47E6-BA6A-407CBD079E47}" type="slidenum">
              <a:rPr spc="-40" dirty="0"/>
              <a:t>‹#›</a:t>
            </a:fld>
            <a:r>
              <a:rPr spc="-4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42686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pc="-40" dirty="0"/>
              <a:t>[</a:t>
            </a:r>
            <a:fld id="{81D60167-4931-47E6-BA6A-407CBD079E47}" type="slidenum">
              <a:rPr spc="-40" dirty="0"/>
              <a:t>‹#›</a:t>
            </a:fld>
            <a:r>
              <a:rPr spc="-4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16739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pc="-40" dirty="0"/>
              <a:t>[</a:t>
            </a:r>
            <a:fld id="{81D60167-4931-47E6-BA6A-407CBD079E47}" type="slidenum">
              <a:rPr spc="-40" dirty="0"/>
              <a:t>‹#›</a:t>
            </a:fld>
            <a:r>
              <a:rPr spc="-4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7288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pc="-40" dirty="0"/>
              <a:t>[</a:t>
            </a:r>
            <a:fld id="{81D60167-4931-47E6-BA6A-407CBD079E47}" type="slidenum">
              <a:rPr spc="-40" dirty="0"/>
              <a:t>‹#›</a:t>
            </a:fld>
            <a:r>
              <a:rPr spc="-4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6850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AD90C-384C-4FE4-97A6-6420B6D9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52471-6F02-4629-9A7E-C7EE30C8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00" indent="-228600">
              <a:buFont typeface="Symbol" panose="05050102010706020507" pitchFamily="18" charset="2"/>
              <a:buChar char="-"/>
              <a:defRPr sz="32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buFont typeface="Wingdings" panose="05000000000000000000" pitchFamily="2" charset="2"/>
              <a:buChar char="Ø"/>
              <a:defRPr sz="2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BC80A6-A0BD-444E-8F0E-37E0FD73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6ED70-F7F3-465E-BA7D-99453FE4A3E6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DD8447-6C96-4F1D-AEF8-05C55EC4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84DECE-A29B-420D-B73F-87D38BAD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20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FD7C4-5A55-406D-88B7-CDA07B51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800DEB-874A-438D-8657-C3C02BF2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82F24B-FD63-4546-813E-A04DB3D0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E86F1-E417-49B5-8178-003EADA4BCDC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838837-9445-4891-9832-49A9DAFFE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7E68BC-E73B-4D46-A435-C2C50F79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27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297B7-8137-480F-A85E-55FC0A02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75C6FA-E29E-48F9-921E-69D081A3C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A75CA9-6089-48CE-A531-A6D48BB3D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FA07248-B1A5-4A4A-886A-546B9ED8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DA2FF-0844-4348-B1AE-C34082F2BC24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0F0766-647A-42F2-AEE5-B4B923C0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94C852-032E-4D11-B5DE-C47FFCA6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87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4EA808-8706-4962-A1C7-81926856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CC4161-3A38-4FDE-A5A7-D35EB434A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AD8533-A0DA-4292-9B80-F28DA6A6E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9C5584-55C7-49F6-8548-176C6F40C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20FA3A-45E8-4686-AF70-8F1A6A23B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1A99DD-00B3-49BA-B4B3-A0717249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4A41-4195-4468-86E4-5D55FD823BB5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D02FCC9-7C15-452D-A4E3-D6956286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9B1600A-22B3-4E8E-9DEA-90221A4F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3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EF6FC-619E-4FF1-BD1E-D7B1B587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D858592-AAB3-468D-8B8E-EC704E66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8424-7107-45B8-B120-F5BFAC700561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D60667C-8930-47DD-9B87-4EBF85B5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385B90-1A65-4B00-B0BE-F4E07363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64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0002EC-2C52-4194-AC4E-99CF9D31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A02E8-48B8-4FE2-BE8E-C5DA8E2B75AB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9EEF17B-FD1C-4544-B763-835E52AF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36AF5A-9201-426E-9BF0-79186A42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E6281-6FA4-4306-A0A8-413E6640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ACC672-18C1-4BE1-9EFB-A89EC1985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C35B0-6EFC-484F-BB4F-00C2058E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A1EC09-F0D4-4431-8CA7-A7CF7A0CB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3271-D1E4-406B-AF9A-EBF2D92FF83F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E7543F-87EF-48EF-BD51-D30F01AFF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710B88-4CE7-49F2-8A2B-A6DC6A1C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26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0EE08-07DA-47CB-ADC4-4F2498F4E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E6A62F-BF43-4EA9-8831-809FDF199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9274F9-A032-4EEA-9411-665D952FC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ADB574-5AA6-4071-816A-7A360129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206F9-622C-4EA9-B9EA-9A4515141595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91FC71-D119-4F35-9F40-B54E40E7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EDEC60-AB83-480F-A5AA-65079682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6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D72894-8B9C-499A-A7E8-0DA6EA3B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7D6D83-6F88-4244-8B0B-F2F1CEC55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F78A9-28EA-4CF4-AD77-82427BC52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2171D-0907-4B22-BFAD-A68E05E2AB65}" type="datetime1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809C66-4F8C-4A1D-AC28-F22CE382F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7BF13D-C7D4-4CB1-B1E5-EA89D41E1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23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8976" y="6483096"/>
            <a:ext cx="1502664" cy="362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19452" y="273811"/>
            <a:ext cx="8753094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9143" y="1359348"/>
            <a:ext cx="5823585" cy="3096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dirty="0"/>
              <a:t>1/28/19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17870" y="6184196"/>
            <a:ext cx="193675" cy="198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pc="-40" dirty="0"/>
              <a:t>[</a:t>
            </a:r>
            <a:fld id="{81D60167-4931-47E6-BA6A-407CBD079E47}" type="slidenum">
              <a:rPr spc="-40" dirty="0"/>
              <a:t>‹#›</a:t>
            </a:fld>
            <a:r>
              <a:rPr spc="-4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608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2E8D2-9EB1-4C5D-99BF-DD418B57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/>
          <a:p>
            <a:r>
              <a:rPr lang="en-US" altLang="zh-TW" dirty="0">
                <a:latin typeface="Times New Roman" panose="02020603050405020304" pitchFamily="18" charset="0"/>
              </a:rPr>
              <a:t>Recurrent Neural Networks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476C87-F01B-4BA6-A690-F813EB16F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5562600"/>
            <a:ext cx="8001000" cy="630237"/>
          </a:xfrm>
        </p:spPr>
        <p:txBody>
          <a:bodyPr>
            <a:noAutofit/>
          </a:bodyPr>
          <a:lstStyle/>
          <a:p>
            <a:pPr algn="l"/>
            <a:r>
              <a:rPr lang="en-US" altLang="zh-TW" sz="2000" dirty="0"/>
              <a:t>(Many figures adapted from</a:t>
            </a:r>
            <a:r>
              <a:rPr lang="zh-TW" altLang="en-US" sz="2000" dirty="0"/>
              <a:t> </a:t>
            </a:r>
            <a:r>
              <a:rPr lang="en-US" altLang="zh-TW" sz="2000" dirty="0"/>
              <a:t>Stanford CS230, MIT 6.S191, and Illinois CS 498)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383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D3F97-51EF-4281-ABE0-0F5A9450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RNNs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(1/5)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4825D8F-09AB-4488-8DFD-793A35E1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7170" name="Picture 2" descr="http://karpathy.github.io/assets/rnn/diags.jpeg">
            <a:extLst>
              <a:ext uri="{FF2B5EF4-FFF2-40B4-BE49-F238E27FC236}">
                <a16:creationId xmlns:a16="http://schemas.microsoft.com/office/drawing/2014/main" id="{F1264007-97A5-417B-A04E-51DFDBE8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8" y="2152090"/>
            <a:ext cx="10643026" cy="333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8">
            <a:extLst>
              <a:ext uri="{FF2B5EF4-FFF2-40B4-BE49-F238E27FC236}">
                <a16:creationId xmlns:a16="http://schemas.microsoft.com/office/drawing/2014/main" id="{2FA37CF2-1D4F-4F04-B3AE-CC1EB72910B7}"/>
              </a:ext>
            </a:extLst>
          </p:cNvPr>
          <p:cNvSpPr txBox="1"/>
          <p:nvPr/>
        </p:nvSpPr>
        <p:spPr>
          <a:xfrm>
            <a:off x="457200" y="5737235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Feed-forward Network</a:t>
            </a:r>
          </a:p>
        </p:txBody>
      </p:sp>
      <p:sp>
        <p:nvSpPr>
          <p:cNvPr id="6" name="TextBox 81">
            <a:extLst>
              <a:ext uri="{FF2B5EF4-FFF2-40B4-BE49-F238E27FC236}">
                <a16:creationId xmlns:a16="http://schemas.microsoft.com/office/drawing/2014/main" id="{6EC841BA-37D5-4BF3-9314-85B46A91229E}"/>
              </a:ext>
            </a:extLst>
          </p:cNvPr>
          <p:cNvSpPr txBox="1"/>
          <p:nvPr/>
        </p:nvSpPr>
        <p:spPr>
          <a:xfrm>
            <a:off x="7010400" y="5774503"/>
            <a:ext cx="206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Machine translation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DBB19DE2-DE84-4AE8-9BFF-9F0A85583F02}"/>
              </a:ext>
            </a:extLst>
          </p:cNvPr>
          <p:cNvSpPr txBox="1"/>
          <p:nvPr/>
        </p:nvSpPr>
        <p:spPr>
          <a:xfrm>
            <a:off x="4264742" y="57949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Sentiment classification</a:t>
            </a:r>
          </a:p>
        </p:txBody>
      </p:sp>
      <p:sp>
        <p:nvSpPr>
          <p:cNvPr id="8" name="TextBox 79">
            <a:extLst>
              <a:ext uri="{FF2B5EF4-FFF2-40B4-BE49-F238E27FC236}">
                <a16:creationId xmlns:a16="http://schemas.microsoft.com/office/drawing/2014/main" id="{411EE246-664F-402C-B7D8-B2E9BED0414C}"/>
              </a:ext>
            </a:extLst>
          </p:cNvPr>
          <p:cNvSpPr txBox="1"/>
          <p:nvPr/>
        </p:nvSpPr>
        <p:spPr>
          <a:xfrm>
            <a:off x="9753600" y="5774503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pc="-5" dirty="0">
                <a:cs typeface="Century Schoolbook"/>
              </a:rPr>
              <a:t>Name entity</a:t>
            </a:r>
            <a:r>
              <a:rPr lang="en-US" altLang="zh-TW" spc="-65" dirty="0">
                <a:cs typeface="Century Schoolbook"/>
              </a:rPr>
              <a:t> </a:t>
            </a:r>
            <a:r>
              <a:rPr lang="en-US" altLang="zh-TW" spc="-5" dirty="0">
                <a:cs typeface="Century Schoolbook"/>
              </a:rPr>
              <a:t>recognition</a:t>
            </a:r>
            <a:endParaRPr lang="en-US" altLang="zh-TW" dirty="0">
              <a:cs typeface="Century Schoolbook"/>
            </a:endParaRPr>
          </a:p>
        </p:txBody>
      </p:sp>
      <p:sp>
        <p:nvSpPr>
          <p:cNvPr id="9" name="TextBox 79">
            <a:extLst>
              <a:ext uri="{FF2B5EF4-FFF2-40B4-BE49-F238E27FC236}">
                <a16:creationId xmlns:a16="http://schemas.microsoft.com/office/drawing/2014/main" id="{8EB5BB95-5669-4AED-8D2F-3D3D1C1220E5}"/>
              </a:ext>
            </a:extLst>
          </p:cNvPr>
          <p:cNvSpPr txBox="1"/>
          <p:nvPr/>
        </p:nvSpPr>
        <p:spPr>
          <a:xfrm>
            <a:off x="2286000" y="579498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Music generation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65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C0EF5B-1B6C-4775-825E-C701FAB3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/>
                </a:solidFill>
              </a:rPr>
              <a:t>Types of RNNs </a:t>
            </a:r>
            <a:r>
              <a:rPr lang="en-US" altLang="zh-TW" dirty="0"/>
              <a:t>(2/5)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A99F80-2A94-4FD8-B6EE-5A44B930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Music generation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F7EAE5-BE68-4FBA-ABAE-075B915F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7011B3C-3FEC-43D9-8AA6-8FC2C6369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546517"/>
            <a:ext cx="5107464" cy="30301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AADE665-E4E7-4644-96CF-E0F394FEE7A8}"/>
              </a:ext>
            </a:extLst>
          </p:cNvPr>
          <p:cNvSpPr/>
          <p:nvPr/>
        </p:nvSpPr>
        <p:spPr>
          <a:xfrm>
            <a:off x="4648200" y="5384652"/>
            <a:ext cx="225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lang="en-US" altLang="zh-TW" spc="-5" dirty="0">
                <a:solidFill>
                  <a:srgbClr val="FF0000"/>
                </a:solidFill>
                <a:latin typeface="Century Schoolbook"/>
                <a:cs typeface="Century Schoolbook"/>
              </a:rPr>
              <a:t>One to</a:t>
            </a:r>
            <a:r>
              <a:rPr lang="en-US" altLang="zh-TW" spc="-85" dirty="0">
                <a:solidFill>
                  <a:srgbClr val="FF0000"/>
                </a:solidFill>
                <a:latin typeface="Century Schoolbook"/>
                <a:cs typeface="Century Schoolbook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entury Schoolbook"/>
                <a:cs typeface="Century Schoolbook"/>
              </a:rPr>
              <a:t>many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(RNN)</a:t>
            </a:r>
            <a:endParaRPr lang="en-US" altLang="zh-TW" dirty="0">
              <a:solidFill>
                <a:srgbClr val="FF0000"/>
              </a:solidFill>
              <a:latin typeface="Century Schoolbook"/>
              <a:cs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338164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344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Sentiment Classification</a:t>
            </a:r>
          </a:p>
          <a:p>
            <a:pPr marL="0" indent="0">
              <a:buNone/>
            </a:pPr>
            <a:endParaRPr lang="en-US" sz="2400" dirty="0">
              <a:solidFill>
                <a:srgbClr val="521B93"/>
              </a:solidFill>
              <a:latin typeface="CMU Bright Roman"/>
              <a:cs typeface="CMU Bright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89C648-4ED6-A84F-A6BB-F194C9F838C1}"/>
              </a:ext>
            </a:extLst>
          </p:cNvPr>
          <p:cNvSpPr/>
          <p:nvPr/>
        </p:nvSpPr>
        <p:spPr>
          <a:xfrm>
            <a:off x="2151812" y="3753525"/>
            <a:ext cx="750778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BA2B35-F8E4-2D42-A3B3-29FB1DAF18F6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2527202" y="4210806"/>
            <a:ext cx="5909" cy="47027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D28A27-D3D8-AE48-A5AF-66D52E22CFFB}"/>
              </a:ext>
            </a:extLst>
          </p:cNvPr>
          <p:cNvSpPr txBox="1"/>
          <p:nvPr/>
        </p:nvSpPr>
        <p:spPr>
          <a:xfrm>
            <a:off x="2166343" y="4681078"/>
            <a:ext cx="73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521B93"/>
                </a:solidFill>
                <a:latin typeface="CMU Bright Oblique"/>
                <a:cs typeface="CMU Bright Oblique"/>
              </a:rPr>
              <a:t>“The”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BEA78-FD69-1345-9879-D38B2551CF2A}"/>
              </a:ext>
            </a:extLst>
          </p:cNvPr>
          <p:cNvSpPr/>
          <p:nvPr/>
        </p:nvSpPr>
        <p:spPr>
          <a:xfrm>
            <a:off x="3885463" y="3753525"/>
            <a:ext cx="750778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911167-678C-FF4F-8335-887FDD6BD43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4260852" y="4210805"/>
            <a:ext cx="0" cy="4602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9BB02B-88A1-3D43-9064-932378D5B618}"/>
              </a:ext>
            </a:extLst>
          </p:cNvPr>
          <p:cNvSpPr txBox="1"/>
          <p:nvPr/>
        </p:nvSpPr>
        <p:spPr>
          <a:xfrm>
            <a:off x="3858370" y="4671085"/>
            <a:ext cx="80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521B93"/>
                </a:solidFill>
                <a:latin typeface="CMU Bright Oblique"/>
                <a:cs typeface="CMU Bright Oblique"/>
              </a:rPr>
              <a:t>“food”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CBAF78-8E77-5947-936C-94BFA17D777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2902591" y="3982165"/>
            <a:ext cx="9828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E16F73-B324-4F4A-A4C3-CE482393263C}"/>
              </a:ext>
            </a:extLst>
          </p:cNvPr>
          <p:cNvSpPr txBox="1"/>
          <p:nvPr/>
        </p:nvSpPr>
        <p:spPr>
          <a:xfrm>
            <a:off x="3229756" y="402613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94DAEA-B30B-364B-82AD-7CF6B27E5A1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684856" y="3990703"/>
            <a:ext cx="991883" cy="50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F729671-5F88-A041-AF18-A4649E35DDF9}"/>
              </a:ext>
            </a:extLst>
          </p:cNvPr>
          <p:cNvSpPr txBox="1"/>
          <p:nvPr/>
        </p:nvSpPr>
        <p:spPr>
          <a:xfrm>
            <a:off x="4958651" y="403796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25A3A-642E-304E-A7EB-5FE463FA69A1}"/>
              </a:ext>
            </a:extLst>
          </p:cNvPr>
          <p:cNvSpPr/>
          <p:nvPr/>
        </p:nvSpPr>
        <p:spPr>
          <a:xfrm>
            <a:off x="9089478" y="3753525"/>
            <a:ext cx="750778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F9F94-1036-3B4E-A8FB-1E98880603A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9461311" y="4210806"/>
            <a:ext cx="3557" cy="44673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18E8E3-FAB5-E947-A16A-462572001E60}"/>
              </a:ext>
            </a:extLst>
          </p:cNvPr>
          <p:cNvSpPr txBox="1"/>
          <p:nvPr/>
        </p:nvSpPr>
        <p:spPr>
          <a:xfrm>
            <a:off x="9040971" y="4657542"/>
            <a:ext cx="84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521B93"/>
                </a:solidFill>
                <a:latin typeface="CMU Bright Oblique"/>
                <a:cs typeface="CMU Bright Oblique"/>
              </a:rPr>
              <a:t>“good”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7EF1D-16B7-714D-B450-B2AC079FC476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106606" y="3982165"/>
            <a:ext cx="98287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7AF319-AA85-4248-AD51-02182D006CA1}"/>
              </a:ext>
            </a:extLst>
          </p:cNvPr>
          <p:cNvSpPr txBox="1"/>
          <p:nvPr/>
        </p:nvSpPr>
        <p:spPr>
          <a:xfrm>
            <a:off x="8433770" y="402613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4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BE495-A693-AD43-BFBD-E780183780D1}"/>
              </a:ext>
            </a:extLst>
          </p:cNvPr>
          <p:cNvSpPr txBox="1"/>
          <p:nvPr/>
        </p:nvSpPr>
        <p:spPr>
          <a:xfrm>
            <a:off x="9120920" y="317930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5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4AE875-407A-B64D-876E-1A82458BAFD1}"/>
              </a:ext>
            </a:extLst>
          </p:cNvPr>
          <p:cNvSpPr/>
          <p:nvPr/>
        </p:nvSpPr>
        <p:spPr>
          <a:xfrm>
            <a:off x="8892573" y="2510071"/>
            <a:ext cx="1156405" cy="476142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Classifier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9C4F5C-8899-754B-AA5F-675D388AB2B9}"/>
              </a:ext>
            </a:extLst>
          </p:cNvPr>
          <p:cNvCxnSpPr>
            <a:cxnSpLocks/>
            <a:stCxn id="14" idx="0"/>
            <a:endCxn id="22" idx="2"/>
          </p:cNvCxnSpPr>
          <p:nvPr/>
        </p:nvCxnSpPr>
        <p:spPr>
          <a:xfrm flipV="1">
            <a:off x="9464867" y="2986213"/>
            <a:ext cx="5908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344691-E2E3-9C4B-8AEE-8D221A3361B9}"/>
              </a:ext>
            </a:extLst>
          </p:cNvPr>
          <p:cNvGrpSpPr/>
          <p:nvPr/>
        </p:nvGrpSpPr>
        <p:grpSpPr>
          <a:xfrm>
            <a:off x="9074526" y="1746069"/>
            <a:ext cx="894003" cy="535363"/>
            <a:chOff x="7179387" y="2004478"/>
            <a:chExt cx="1158706" cy="53536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4AB23C-1625-2F4B-A50C-654E9E88F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3D438F7-0772-6B4A-80E8-C13FC1BD8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71FD109-C9A6-A843-8121-2F6334B861DA}"/>
              </a:ext>
            </a:extLst>
          </p:cNvPr>
          <p:cNvSpPr/>
          <p:nvPr/>
        </p:nvSpPr>
        <p:spPr>
          <a:xfrm>
            <a:off x="5676738" y="3767077"/>
            <a:ext cx="750778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1223D1-B269-D34F-8341-4CCA4EEF88B4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002075" y="4224357"/>
            <a:ext cx="50052" cy="4404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EFB1DF-D8CE-4B41-B0C6-0A9B193FB8E4}"/>
              </a:ext>
            </a:extLst>
          </p:cNvPr>
          <p:cNvSpPr txBox="1"/>
          <p:nvPr/>
        </p:nvSpPr>
        <p:spPr>
          <a:xfrm>
            <a:off x="5633705" y="4664762"/>
            <a:ext cx="73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521B93"/>
                </a:solidFill>
                <a:latin typeface="CMU Bright Oblique"/>
                <a:cs typeface="CMU Bright Oblique"/>
              </a:rPr>
              <a:t>“was”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898BBD-497C-EA41-9433-C1EBBD3B12CD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6378902" y="3980465"/>
            <a:ext cx="975838" cy="33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06B7E7-7692-BE48-893D-2B3060A4FE14}"/>
              </a:ext>
            </a:extLst>
          </p:cNvPr>
          <p:cNvSpPr txBox="1"/>
          <p:nvPr/>
        </p:nvSpPr>
        <p:spPr>
          <a:xfrm>
            <a:off x="6701312" y="4041275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6552C0-AE08-CA46-9AA5-C9BFCEF950D0}"/>
              </a:ext>
            </a:extLst>
          </p:cNvPr>
          <p:cNvSpPr/>
          <p:nvPr/>
        </p:nvSpPr>
        <p:spPr>
          <a:xfrm>
            <a:off x="7354740" y="3751825"/>
            <a:ext cx="750778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99B623-7BCA-6F47-B4F8-3E6D110A8CBF}"/>
              </a:ext>
            </a:extLst>
          </p:cNvPr>
          <p:cNvCxnSpPr>
            <a:cxnSpLocks/>
            <a:stCxn id="37" idx="0"/>
            <a:endCxn id="35" idx="2"/>
          </p:cNvCxnSpPr>
          <p:nvPr/>
        </p:nvCxnSpPr>
        <p:spPr>
          <a:xfrm flipV="1">
            <a:off x="7726099" y="4209106"/>
            <a:ext cx="4030" cy="47027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B83B11-782A-7D4B-A363-DFAF7E826C62}"/>
              </a:ext>
            </a:extLst>
          </p:cNvPr>
          <p:cNvSpPr txBox="1"/>
          <p:nvPr/>
        </p:nvSpPr>
        <p:spPr>
          <a:xfrm>
            <a:off x="7277515" y="4679378"/>
            <a:ext cx="89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521B93"/>
                </a:solidFill>
                <a:latin typeface="CMU Bright Oblique"/>
                <a:cs typeface="CMU Bright Oblique"/>
              </a:rPr>
              <a:t>“really”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5FCC7E-72EA-8B48-8E39-E2D1F206EF33}"/>
              </a:ext>
            </a:extLst>
          </p:cNvPr>
          <p:cNvSpPr/>
          <p:nvPr/>
        </p:nvSpPr>
        <p:spPr>
          <a:xfrm>
            <a:off x="4414854" y="5566235"/>
            <a:ext cx="4224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to one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(RNN)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68FF173-FDF2-4C60-96F4-60C59BC3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/>
                </a:solidFill>
              </a:rPr>
              <a:t>Types of RNNs </a:t>
            </a:r>
            <a:r>
              <a:rPr lang="en-US" altLang="zh-TW" dirty="0"/>
              <a:t>(3/5)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74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9" grpId="0"/>
      <p:bldP spid="11" grpId="0"/>
      <p:bldP spid="13" grpId="0"/>
      <p:bldP spid="14" grpId="0" animBg="1"/>
      <p:bldP spid="16" grpId="0"/>
      <p:bldP spid="18" grpId="0"/>
      <p:bldP spid="20" grpId="0"/>
      <p:bldP spid="22" grpId="0" animBg="1"/>
      <p:bldP spid="28" grpId="0" animBg="1"/>
      <p:bldP spid="30" grpId="0"/>
      <p:bldP spid="34" grpId="0"/>
      <p:bldP spid="35" grpId="0" animBg="1"/>
      <p:bldP spid="37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FA98-3482-014D-832E-5F11A725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/>
                </a:solidFill>
              </a:rPr>
              <a:t>Types of RNNs </a:t>
            </a:r>
            <a:r>
              <a:rPr lang="en-US" altLang="zh-TW" dirty="0"/>
              <a:t>(4/5)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BEEEAB-EABF-E54E-9AB9-7A19A03EE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0202"/>
            <a:ext cx="9677400" cy="734307"/>
          </a:xfrm>
        </p:spPr>
        <p:txBody>
          <a:bodyPr>
            <a:normAutofit/>
          </a:bodyPr>
          <a:lstStyle/>
          <a:p>
            <a:r>
              <a:rPr lang="en-US" altLang="zh-TW" sz="3500" dirty="0"/>
              <a:t>Machine translation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359089-7AEB-6147-9FBF-CF7C7EB5F2EC}"/>
              </a:ext>
            </a:extLst>
          </p:cNvPr>
          <p:cNvSpPr/>
          <p:nvPr/>
        </p:nvSpPr>
        <p:spPr>
          <a:xfrm>
            <a:off x="2118058" y="4124048"/>
            <a:ext cx="567541" cy="51821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2920F1-6BBF-1C4D-8204-9ED97A7C96E6}"/>
              </a:ext>
            </a:extLst>
          </p:cNvPr>
          <p:cNvCxnSpPr/>
          <p:nvPr/>
        </p:nvCxnSpPr>
        <p:spPr>
          <a:xfrm flipV="1">
            <a:off x="2413470" y="4642259"/>
            <a:ext cx="0" cy="44657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D67C54-93D0-CF44-A163-613B91A9C5DF}"/>
              </a:ext>
            </a:extLst>
          </p:cNvPr>
          <p:cNvCxnSpPr/>
          <p:nvPr/>
        </p:nvCxnSpPr>
        <p:spPr>
          <a:xfrm>
            <a:off x="2683008" y="4383153"/>
            <a:ext cx="51680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3F816-8973-8C4F-81A5-483CEAACB468}"/>
              </a:ext>
            </a:extLst>
          </p:cNvPr>
          <p:cNvSpPr/>
          <p:nvPr/>
        </p:nvSpPr>
        <p:spPr>
          <a:xfrm>
            <a:off x="3199817" y="4124048"/>
            <a:ext cx="567541" cy="51821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A49CB-7049-AE41-8563-4AA437E7F444}"/>
              </a:ext>
            </a:extLst>
          </p:cNvPr>
          <p:cNvCxnSpPr/>
          <p:nvPr/>
        </p:nvCxnSpPr>
        <p:spPr>
          <a:xfrm flipV="1">
            <a:off x="3480995" y="4642259"/>
            <a:ext cx="0" cy="44657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B230CB-691B-DA49-BBD6-CDB0EAB148EB}"/>
              </a:ext>
            </a:extLst>
          </p:cNvPr>
          <p:cNvCxnSpPr/>
          <p:nvPr/>
        </p:nvCxnSpPr>
        <p:spPr>
          <a:xfrm>
            <a:off x="3749976" y="4383153"/>
            <a:ext cx="51680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8FEEE89-70A2-5E41-B124-5BB248369104}"/>
              </a:ext>
            </a:extLst>
          </p:cNvPr>
          <p:cNvSpPr/>
          <p:nvPr/>
        </p:nvSpPr>
        <p:spPr>
          <a:xfrm>
            <a:off x="4266785" y="4124048"/>
            <a:ext cx="567541" cy="51821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75A67-E403-9548-97DB-932C8F4CC143}"/>
              </a:ext>
            </a:extLst>
          </p:cNvPr>
          <p:cNvCxnSpPr/>
          <p:nvPr/>
        </p:nvCxnSpPr>
        <p:spPr>
          <a:xfrm flipV="1">
            <a:off x="4547963" y="4642259"/>
            <a:ext cx="0" cy="44657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A5E4A-D08A-5A44-9BBA-C77DC3F4FEDA}"/>
              </a:ext>
            </a:extLst>
          </p:cNvPr>
          <p:cNvSpPr/>
          <p:nvPr/>
        </p:nvSpPr>
        <p:spPr>
          <a:xfrm>
            <a:off x="6619278" y="4124048"/>
            <a:ext cx="567541" cy="51821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AB72BF-92ED-3443-9E6F-212D826E72A7}"/>
              </a:ext>
            </a:extLst>
          </p:cNvPr>
          <p:cNvCxnSpPr/>
          <p:nvPr/>
        </p:nvCxnSpPr>
        <p:spPr>
          <a:xfrm>
            <a:off x="4834325" y="4398919"/>
            <a:ext cx="51680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EF9A93-2C64-0542-9DB7-0278787DE877}"/>
              </a:ext>
            </a:extLst>
          </p:cNvPr>
          <p:cNvCxnSpPr/>
          <p:nvPr/>
        </p:nvCxnSpPr>
        <p:spPr>
          <a:xfrm flipV="1">
            <a:off x="6903048" y="3677476"/>
            <a:ext cx="0" cy="44657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BA8C1-1AEB-CF40-ACFA-4AFD9E647530}"/>
              </a:ext>
            </a:extLst>
          </p:cNvPr>
          <p:cNvSpPr/>
          <p:nvPr/>
        </p:nvSpPr>
        <p:spPr>
          <a:xfrm>
            <a:off x="7701037" y="4139814"/>
            <a:ext cx="567541" cy="51821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52C06D-8CCC-BC4C-AD2F-6FC850C00831}"/>
              </a:ext>
            </a:extLst>
          </p:cNvPr>
          <p:cNvCxnSpPr/>
          <p:nvPr/>
        </p:nvCxnSpPr>
        <p:spPr>
          <a:xfrm>
            <a:off x="7177766" y="4414685"/>
            <a:ext cx="51680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27995C-A515-F74E-A46C-9A7A55601FCC}"/>
              </a:ext>
            </a:extLst>
          </p:cNvPr>
          <p:cNvCxnSpPr/>
          <p:nvPr/>
        </p:nvCxnSpPr>
        <p:spPr>
          <a:xfrm flipV="1">
            <a:off x="7984807" y="3693242"/>
            <a:ext cx="0" cy="44657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8705A27-A4E6-734D-92A9-F6CCE399E8BC}"/>
              </a:ext>
            </a:extLst>
          </p:cNvPr>
          <p:cNvSpPr/>
          <p:nvPr/>
        </p:nvSpPr>
        <p:spPr>
          <a:xfrm>
            <a:off x="8788523" y="4139814"/>
            <a:ext cx="567541" cy="51821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4DF728-6F7A-9745-BAE7-3426D0A4A10B}"/>
              </a:ext>
            </a:extLst>
          </p:cNvPr>
          <p:cNvCxnSpPr/>
          <p:nvPr/>
        </p:nvCxnSpPr>
        <p:spPr>
          <a:xfrm>
            <a:off x="8265252" y="4414685"/>
            <a:ext cx="51680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782D4E-143E-3241-B4ED-F37B5E342556}"/>
              </a:ext>
            </a:extLst>
          </p:cNvPr>
          <p:cNvCxnSpPr/>
          <p:nvPr/>
        </p:nvCxnSpPr>
        <p:spPr>
          <a:xfrm flipV="1">
            <a:off x="9072293" y="3693242"/>
            <a:ext cx="0" cy="44657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9E2DD1-094E-EE46-807E-3EF8A5A12064}"/>
              </a:ext>
            </a:extLst>
          </p:cNvPr>
          <p:cNvSpPr txBox="1"/>
          <p:nvPr/>
        </p:nvSpPr>
        <p:spPr>
          <a:xfrm>
            <a:off x="1528403" y="5118395"/>
            <a:ext cx="1805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521B93"/>
                </a:solidFill>
                <a:latin typeface="CMU Bright Oblique"/>
                <a:cs typeface="CMU Bright Oblique"/>
              </a:rPr>
              <a:t>“</a:t>
            </a:r>
            <a:r>
              <a:rPr lang="en-US" sz="1600" dirty="0" err="1">
                <a:solidFill>
                  <a:srgbClr val="521B93"/>
                </a:solidFill>
                <a:latin typeface="CMU Bright Oblique"/>
                <a:cs typeface="CMU Bright Oblique"/>
              </a:rPr>
              <a:t>Correspondances</a:t>
            </a:r>
            <a:r>
              <a:rPr lang="en-US" sz="1600" dirty="0">
                <a:solidFill>
                  <a:srgbClr val="521B93"/>
                </a:solidFill>
                <a:latin typeface="CMU Bright Oblique"/>
                <a:cs typeface="CMU Bright Oblique"/>
              </a:rPr>
              <a:t>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7DF70F-5174-EA41-9EBD-6E1F581A64A0}"/>
              </a:ext>
            </a:extLst>
          </p:cNvPr>
          <p:cNvSpPr txBox="1"/>
          <p:nvPr/>
        </p:nvSpPr>
        <p:spPr>
          <a:xfrm>
            <a:off x="3213139" y="511839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521B93"/>
                </a:solidFill>
                <a:latin typeface="CMU Bright Oblique"/>
                <a:cs typeface="CMU Bright Oblique"/>
              </a:rPr>
              <a:t>“La”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233DBB-8CF8-7446-A69B-0036F169A16F}"/>
              </a:ext>
            </a:extLst>
          </p:cNvPr>
          <p:cNvSpPr txBox="1"/>
          <p:nvPr/>
        </p:nvSpPr>
        <p:spPr>
          <a:xfrm>
            <a:off x="4093257" y="5110435"/>
            <a:ext cx="909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521B93"/>
                </a:solidFill>
                <a:latin typeface="CMU Bright Oblique"/>
                <a:cs typeface="CMU Bright Oblique"/>
              </a:rPr>
              <a:t>“nature”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F0BD4C-9DBE-704F-949F-93EFED401D62}"/>
              </a:ext>
            </a:extLst>
          </p:cNvPr>
          <p:cNvSpPr txBox="1"/>
          <p:nvPr/>
        </p:nvSpPr>
        <p:spPr>
          <a:xfrm>
            <a:off x="6419883" y="3197437"/>
            <a:ext cx="1071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Oblique"/>
                <a:cs typeface="CMU Bright Oblique"/>
              </a:rPr>
              <a:t>“Matches”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10D87D-30BF-E545-A51A-05E4A107B4E7}"/>
              </a:ext>
            </a:extLst>
          </p:cNvPr>
          <p:cNvSpPr txBox="1"/>
          <p:nvPr/>
        </p:nvSpPr>
        <p:spPr>
          <a:xfrm>
            <a:off x="7541003" y="3197437"/>
            <a:ext cx="935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Oblique"/>
                <a:cs typeface="CMU Bright Oblique"/>
              </a:rPr>
              <a:t>“Nature”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D6C1D6-1F65-B140-A1AA-96A148711EA4}"/>
              </a:ext>
            </a:extLst>
          </p:cNvPr>
          <p:cNvSpPr txBox="1"/>
          <p:nvPr/>
        </p:nvSpPr>
        <p:spPr>
          <a:xfrm>
            <a:off x="8830078" y="3189477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Oblique"/>
                <a:cs typeface="CMU Bright Oblique"/>
              </a:rPr>
              <a:t>“is”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2CB51F-303D-284B-AFD5-2CD9A87A915A}"/>
              </a:ext>
            </a:extLst>
          </p:cNvPr>
          <p:cNvCxnSpPr/>
          <p:nvPr/>
        </p:nvCxnSpPr>
        <p:spPr>
          <a:xfrm>
            <a:off x="5491147" y="4403914"/>
            <a:ext cx="49125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C40FD9-6F2F-2040-BEC0-A9F76FAA4576}"/>
              </a:ext>
            </a:extLst>
          </p:cNvPr>
          <p:cNvCxnSpPr/>
          <p:nvPr/>
        </p:nvCxnSpPr>
        <p:spPr>
          <a:xfrm>
            <a:off x="9356063" y="4398919"/>
            <a:ext cx="51680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152AF9-A10C-7440-A27E-45EE848B5110}"/>
              </a:ext>
            </a:extLst>
          </p:cNvPr>
          <p:cNvCxnSpPr/>
          <p:nvPr/>
        </p:nvCxnSpPr>
        <p:spPr>
          <a:xfrm>
            <a:off x="6102469" y="4398919"/>
            <a:ext cx="51680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F814CF-032D-1847-B8C5-41FCD17F9F47}"/>
              </a:ext>
            </a:extLst>
          </p:cNvPr>
          <p:cNvCxnSpPr/>
          <p:nvPr/>
        </p:nvCxnSpPr>
        <p:spPr>
          <a:xfrm>
            <a:off x="10016766" y="4414685"/>
            <a:ext cx="49125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59">
            <a:extLst>
              <a:ext uri="{FF2B5EF4-FFF2-40B4-BE49-F238E27FC236}">
                <a16:creationId xmlns:a16="http://schemas.microsoft.com/office/drawing/2014/main" id="{C5B67AB0-09EB-4B13-A10E-F49622DCF146}"/>
              </a:ext>
            </a:extLst>
          </p:cNvPr>
          <p:cNvSpPr/>
          <p:nvPr/>
        </p:nvSpPr>
        <p:spPr>
          <a:xfrm>
            <a:off x="4419600" y="5664499"/>
            <a:ext cx="4224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to many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(RNN)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sequence to sequence)</a:t>
            </a:r>
          </a:p>
        </p:txBody>
      </p:sp>
    </p:spTree>
    <p:extLst>
      <p:ext uri="{BB962C8B-B14F-4D97-AF65-F5344CB8AC3E}">
        <p14:creationId xmlns:p14="http://schemas.microsoft.com/office/powerpoint/2010/main" val="37857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3" grpId="0" animBg="1"/>
      <p:bldP spid="29" grpId="0"/>
      <p:bldP spid="30" grpId="0"/>
      <p:bldP spid="31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16597F-31DC-4127-A042-38BAA3A8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prstClr val="black"/>
                </a:solidFill>
              </a:rPr>
              <a:t>Types of RNNs </a:t>
            </a:r>
            <a:r>
              <a:rPr lang="en-US" altLang="zh-TW" dirty="0"/>
              <a:t>(5/5)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21908D-3BC3-4A03-8928-A77D69C37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pc="-5" dirty="0">
                <a:latin typeface="Century Schoolbook"/>
                <a:cs typeface="Century Schoolbook"/>
              </a:rPr>
              <a:t>Name entity</a:t>
            </a:r>
            <a:r>
              <a:rPr lang="en-US" altLang="zh-TW" spc="-65" dirty="0">
                <a:latin typeface="Century Schoolbook"/>
                <a:cs typeface="Century Schoolbook"/>
              </a:rPr>
              <a:t> </a:t>
            </a:r>
            <a:r>
              <a:rPr lang="en-US" altLang="zh-TW" spc="-5" dirty="0">
                <a:latin typeface="Century Schoolbook"/>
                <a:cs typeface="Century Schoolbook"/>
              </a:rPr>
              <a:t>recognition</a:t>
            </a:r>
            <a:endParaRPr lang="en-US" altLang="zh-TW" dirty="0">
              <a:latin typeface="Century Schoolbook"/>
              <a:cs typeface="Century Schoolbook"/>
            </a:endParaRPr>
          </a:p>
          <a:p>
            <a:pPr lvl="1"/>
            <a:r>
              <a:rPr lang="en-US" altLang="zh-TW" sz="2800" spc="-5" dirty="0">
                <a:latin typeface="Century Schoolbook"/>
                <a:cs typeface="Century Schoolbook"/>
              </a:rPr>
              <a:t>Harry Potter </a:t>
            </a:r>
            <a:r>
              <a:rPr lang="en-US" altLang="zh-TW" sz="2800" dirty="0">
                <a:latin typeface="Century Schoolbook"/>
                <a:cs typeface="Century Schoolbook"/>
              </a:rPr>
              <a:t>and </a:t>
            </a:r>
            <a:r>
              <a:rPr lang="en-US" altLang="zh-TW" sz="2800" spc="-5" dirty="0">
                <a:latin typeface="Century Schoolbook"/>
                <a:cs typeface="Century Schoolbook"/>
              </a:rPr>
              <a:t>Hermione Granger invented </a:t>
            </a:r>
            <a:r>
              <a:rPr lang="en-US" altLang="zh-TW" sz="2800" dirty="0">
                <a:latin typeface="Century Schoolbook"/>
                <a:cs typeface="Century Schoolbook"/>
              </a:rPr>
              <a:t>a new</a:t>
            </a:r>
            <a:r>
              <a:rPr lang="en-US" altLang="zh-TW" sz="2800" spc="10" dirty="0">
                <a:latin typeface="Century Schoolbook"/>
                <a:cs typeface="Century Schoolbook"/>
              </a:rPr>
              <a:t> </a:t>
            </a:r>
            <a:r>
              <a:rPr lang="en-US" altLang="zh-TW" sz="2800" dirty="0">
                <a:latin typeface="Century Schoolbook"/>
                <a:cs typeface="Century Schoolbook"/>
              </a:rPr>
              <a:t>spell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57FD5D-2C0C-490E-84D3-C6979132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55BB19-CC14-4FEA-9B4B-CABB9E20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00400"/>
            <a:ext cx="8077200" cy="2255987"/>
          </a:xfrm>
          <a:prstGeom prst="rect">
            <a:avLst/>
          </a:prstGeom>
        </p:spPr>
      </p:pic>
      <p:sp>
        <p:nvSpPr>
          <p:cNvPr id="6" name="Rectangle 59">
            <a:extLst>
              <a:ext uri="{FF2B5EF4-FFF2-40B4-BE49-F238E27FC236}">
                <a16:creationId xmlns:a16="http://schemas.microsoft.com/office/drawing/2014/main" id="{45FD1EA2-D9B4-42F5-B8C5-E31DE67D09B5}"/>
              </a:ext>
            </a:extLst>
          </p:cNvPr>
          <p:cNvSpPr/>
          <p:nvPr/>
        </p:nvSpPr>
        <p:spPr>
          <a:xfrm>
            <a:off x="4648200" y="5799137"/>
            <a:ext cx="4224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to many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8358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31A1D-0DBC-47BF-A95E-020F03BE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Simple Example of RNN Model (1/8)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34361E-2D9F-4AE8-8715-9B8C31D42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spc="-5" dirty="0"/>
              <a:t>Name Entity</a:t>
            </a:r>
            <a:r>
              <a:rPr lang="en-US" altLang="zh-TW" sz="3200" spc="-65" dirty="0"/>
              <a:t> </a:t>
            </a:r>
            <a:r>
              <a:rPr lang="en-US" altLang="zh-TW" sz="3200" spc="-5" dirty="0"/>
              <a:t>Recogniti</a:t>
            </a:r>
            <a:r>
              <a:rPr lang="en-US" altLang="zh-TW" spc="-5" dirty="0"/>
              <a:t>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D0D6C8-5123-49AF-91DB-5BE1B3FD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Picture 2" descr="RNN input output">
            <a:extLst>
              <a:ext uri="{FF2B5EF4-FFF2-40B4-BE49-F238E27FC236}">
                <a16:creationId xmlns:a16="http://schemas.microsoft.com/office/drawing/2014/main" id="{E784DE35-E558-462F-BC17-C8FD7B4A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21843"/>
            <a:ext cx="9067800" cy="37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48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686377-8210-490E-909D-AD53A00D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Simple Example of RNN Model (2/8)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84FAC7-CAA4-422A-B249-813E767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122" name="Picture 2" descr="Recurrent Neural Networks">
            <a:extLst>
              <a:ext uri="{FF2B5EF4-FFF2-40B4-BE49-F238E27FC236}">
                <a16:creationId xmlns:a16="http://schemas.microsoft.com/office/drawing/2014/main" id="{781DDC11-3178-44B9-A2B4-44F412A8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58169"/>
            <a:ext cx="914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4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B6FE1-407B-4BF0-A3F3-E525DC3C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Simple Example of RNN Model (3/8)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04977E-06C4-4DE8-9DAF-77DA6737F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sz="3200" spc="-5" dirty="0">
                <a:latin typeface="Century Schoolbook"/>
                <a:cs typeface="Century Schoolbook"/>
              </a:rPr>
              <a:t>Why not </a:t>
            </a:r>
            <a:r>
              <a:rPr lang="en-US" altLang="zh-TW" sz="3200" dirty="0">
                <a:latin typeface="Century Schoolbook"/>
                <a:cs typeface="Century Schoolbook"/>
              </a:rPr>
              <a:t>a </a:t>
            </a:r>
            <a:r>
              <a:rPr lang="en-US" altLang="zh-TW" sz="3200" spc="-5" dirty="0">
                <a:latin typeface="Century Schoolbook"/>
                <a:cs typeface="Century Schoolbook"/>
              </a:rPr>
              <a:t>standard</a:t>
            </a:r>
            <a:r>
              <a:rPr lang="en-US" altLang="zh-TW" sz="3200" spc="-15" dirty="0">
                <a:latin typeface="Century Schoolbook"/>
                <a:cs typeface="Century Schoolbook"/>
              </a:rPr>
              <a:t> </a:t>
            </a:r>
            <a:r>
              <a:rPr lang="en-US" altLang="zh-TW" sz="3200" spc="-5" dirty="0">
                <a:latin typeface="Century Schoolbook"/>
                <a:cs typeface="Century Schoolbook"/>
              </a:rPr>
              <a:t>network?</a:t>
            </a:r>
          </a:p>
          <a:p>
            <a:endParaRPr lang="en-US" altLang="zh-TW" sz="3200" spc="-5" dirty="0">
              <a:latin typeface="Century Schoolbook"/>
            </a:endParaRPr>
          </a:p>
          <a:p>
            <a:endParaRPr lang="en-US" altLang="zh-TW" sz="3200" spc="-5" dirty="0">
              <a:latin typeface="Century Schoolbook"/>
            </a:endParaRPr>
          </a:p>
          <a:p>
            <a:endParaRPr lang="en-US" altLang="zh-TW" sz="3200" spc="-5" dirty="0">
              <a:latin typeface="Century Schoolbook"/>
            </a:endParaRPr>
          </a:p>
          <a:p>
            <a:endParaRPr lang="en-US" altLang="zh-TW" sz="3200" spc="-5" dirty="0">
              <a:latin typeface="Century Schoolbook"/>
            </a:endParaRPr>
          </a:p>
          <a:p>
            <a:endParaRPr lang="en-US" altLang="zh-TW" sz="3200" spc="-5" dirty="0">
              <a:latin typeface="Century Schoolbook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endParaRPr lang="en-US" altLang="zh-TW" sz="3000" dirty="0">
              <a:latin typeface="Century Schoolbook"/>
              <a:cs typeface="Century Schoolbook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lang="en-US" altLang="zh-TW" sz="3000" dirty="0">
                <a:latin typeface="Century Schoolbook"/>
                <a:cs typeface="Century Schoolbook"/>
              </a:rPr>
              <a:t>Problems:</a:t>
            </a:r>
          </a:p>
          <a:p>
            <a:pPr marL="575310" indent="-217804">
              <a:lnSpc>
                <a:spcPct val="100000"/>
              </a:lnSpc>
              <a:spcBef>
                <a:spcPts val="990"/>
              </a:spcBef>
              <a:buChar char="-"/>
              <a:tabLst>
                <a:tab pos="575945" algn="l"/>
              </a:tabLst>
            </a:pPr>
            <a:r>
              <a:rPr lang="en-US" altLang="zh-TW" sz="2600" spc="-5" dirty="0">
                <a:latin typeface="Century Schoolbook"/>
                <a:cs typeface="Century Schoolbook"/>
              </a:rPr>
              <a:t>Inputs, outputs can </a:t>
            </a:r>
            <a:r>
              <a:rPr lang="en-US" altLang="zh-TW" sz="2600" dirty="0">
                <a:latin typeface="Century Schoolbook"/>
                <a:cs typeface="Century Schoolbook"/>
              </a:rPr>
              <a:t>be </a:t>
            </a:r>
            <a:r>
              <a:rPr lang="en-US" altLang="zh-TW" sz="2600" dirty="0">
                <a:solidFill>
                  <a:srgbClr val="FF0000"/>
                </a:solidFill>
                <a:latin typeface="Century Schoolbook"/>
                <a:cs typeface="Century Schoolbook"/>
              </a:rPr>
              <a:t>different </a:t>
            </a:r>
            <a:r>
              <a:rPr lang="en-US" altLang="zh-TW" sz="2600" spc="-5" dirty="0">
                <a:solidFill>
                  <a:srgbClr val="FF0000"/>
                </a:solidFill>
                <a:latin typeface="Century Schoolbook"/>
                <a:cs typeface="Century Schoolbook"/>
              </a:rPr>
              <a:t>lengths </a:t>
            </a:r>
            <a:r>
              <a:rPr lang="en-US" altLang="zh-TW" sz="2600" dirty="0">
                <a:latin typeface="Century Schoolbook"/>
                <a:cs typeface="Century Schoolbook"/>
              </a:rPr>
              <a:t>in different</a:t>
            </a:r>
            <a:r>
              <a:rPr lang="en-US" altLang="zh-TW" sz="2600" spc="-10" dirty="0">
                <a:latin typeface="Century Schoolbook"/>
                <a:cs typeface="Century Schoolbook"/>
              </a:rPr>
              <a:t> </a:t>
            </a:r>
            <a:r>
              <a:rPr lang="en-US" altLang="zh-TW" sz="2600" dirty="0">
                <a:latin typeface="Century Schoolbook"/>
                <a:cs typeface="Century Schoolbook"/>
              </a:rPr>
              <a:t>examples.</a:t>
            </a:r>
          </a:p>
          <a:p>
            <a:pPr marL="575310" indent="-217804">
              <a:lnSpc>
                <a:spcPct val="100000"/>
              </a:lnSpc>
              <a:spcBef>
                <a:spcPts val="1250"/>
              </a:spcBef>
              <a:buChar char="-"/>
              <a:tabLst>
                <a:tab pos="575945" algn="l"/>
              </a:tabLst>
            </a:pPr>
            <a:r>
              <a:rPr lang="en-US" altLang="zh-TW" sz="2600" spc="-5" dirty="0">
                <a:solidFill>
                  <a:srgbClr val="FF0000"/>
                </a:solidFill>
                <a:latin typeface="Century Schoolbook"/>
                <a:cs typeface="Century Schoolbook"/>
              </a:rPr>
              <a:t>Doesn’t share features </a:t>
            </a:r>
            <a:r>
              <a:rPr lang="en-US" altLang="zh-TW" sz="2600" dirty="0">
                <a:latin typeface="Century Schoolbook"/>
                <a:cs typeface="Century Schoolbook"/>
              </a:rPr>
              <a:t>learned </a:t>
            </a:r>
            <a:r>
              <a:rPr lang="en-US" altLang="zh-TW" sz="2600" spc="-5" dirty="0">
                <a:latin typeface="Century Schoolbook"/>
                <a:cs typeface="Century Schoolbook"/>
              </a:rPr>
              <a:t>across </a:t>
            </a:r>
            <a:r>
              <a:rPr lang="en-US" altLang="zh-TW" sz="2600" dirty="0">
                <a:latin typeface="Century Schoolbook"/>
                <a:cs typeface="Century Schoolbook"/>
              </a:rPr>
              <a:t>different positions</a:t>
            </a:r>
            <a:endParaRPr lang="zh-TW" altLang="en-US" sz="2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B432B1-BA90-462E-9449-6E508789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3074" name="Picture 2" descr="standard recurrent Neural Network">
            <a:extLst>
              <a:ext uri="{FF2B5EF4-FFF2-40B4-BE49-F238E27FC236}">
                <a16:creationId xmlns:a16="http://schemas.microsoft.com/office/drawing/2014/main" id="{00DB57F2-9F92-4BEF-A621-77FF260F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362200"/>
            <a:ext cx="6400800" cy="23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63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D088D-9DA0-448F-93FD-7F23D46A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Simple Example of RNN Model (4/8)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A42D53-D4FD-491E-B384-07E7A5D4A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The architecture of an RNN model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AE86E9-25BF-48C8-84EA-1C67434E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2052" name="Picture 4" descr="Recurrent Neural Networks architecture">
            <a:extLst>
              <a:ext uri="{FF2B5EF4-FFF2-40B4-BE49-F238E27FC236}">
                <a16:creationId xmlns:a16="http://schemas.microsoft.com/office/drawing/2014/main" id="{22F9BA79-0906-4FBA-9CF6-AAC90DD6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514600"/>
            <a:ext cx="8001000" cy="3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640067-42FA-45C9-9A52-1ED6B5BDA952}"/>
              </a:ext>
            </a:extLst>
          </p:cNvPr>
          <p:cNvSpPr/>
          <p:nvPr/>
        </p:nvSpPr>
        <p:spPr>
          <a:xfrm>
            <a:off x="8915400" y="2514600"/>
            <a:ext cx="1219200" cy="3352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480FFA-A21D-4C34-95C0-CF5166CE4F9F}"/>
              </a:ext>
            </a:extLst>
          </p:cNvPr>
          <p:cNvSpPr/>
          <p:nvPr/>
        </p:nvSpPr>
        <p:spPr>
          <a:xfrm>
            <a:off x="1828800" y="2438400"/>
            <a:ext cx="6629400" cy="3505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3B426E-6534-4D7B-BAB3-52509A880B21}"/>
              </a:ext>
            </a:extLst>
          </p:cNvPr>
          <p:cNvSpPr txBox="1"/>
          <p:nvPr/>
        </p:nvSpPr>
        <p:spPr>
          <a:xfrm>
            <a:off x="8839200" y="6147079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 with loop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95D0CC-61B5-4914-99DF-347468A4AE69}"/>
              </a:ext>
            </a:extLst>
          </p:cNvPr>
          <p:cNvSpPr txBox="1"/>
          <p:nvPr/>
        </p:nvSpPr>
        <p:spPr>
          <a:xfrm>
            <a:off x="3075038" y="610022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unrolled recurrent neural network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32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14ED3C-71A8-44AA-AF6F-E358DE53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Simple Example of RNN Model (5/8)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BE0A57-0778-4373-B981-584A717D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7170" name="Picture 2" descr="Recurrent Neural Networks architecture">
            <a:extLst>
              <a:ext uri="{FF2B5EF4-FFF2-40B4-BE49-F238E27FC236}">
                <a16:creationId xmlns:a16="http://schemas.microsoft.com/office/drawing/2014/main" id="{388140C2-9489-4F43-ACDE-921B6091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70382"/>
            <a:ext cx="7315200" cy="29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AD753E-F975-4D47-A868-946E9E77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390946"/>
            <a:ext cx="3352800" cy="4857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80B8BC7-30BD-48B7-AEB1-B051AAEEE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924960"/>
            <a:ext cx="2228850" cy="485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3DCD01-BBED-4850-A633-3E6B8046B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906" y="5372254"/>
            <a:ext cx="3438525" cy="10806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E9B2C10-A74B-49BC-A248-31C565BDAD41}"/>
              </a:ext>
            </a:extLst>
          </p:cNvPr>
          <p:cNvSpPr txBox="1"/>
          <p:nvPr/>
        </p:nvSpPr>
        <p:spPr>
          <a:xfrm>
            <a:off x="914400" y="1828800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spc="-5" dirty="0">
                <a:solidFill>
                  <a:srgbClr val="FF0000"/>
                </a:solidFill>
                <a:latin typeface="Century Schoolbook"/>
                <a:cs typeface="Century Schoolbook"/>
              </a:rPr>
              <a:t>Forward</a:t>
            </a:r>
            <a:r>
              <a:rPr lang="en-US" altLang="zh-TW" sz="2000" spc="-35" dirty="0">
                <a:solidFill>
                  <a:srgbClr val="FF0000"/>
                </a:solidFill>
                <a:latin typeface="Century Schoolbook"/>
                <a:cs typeface="Century Schoolbook"/>
              </a:rPr>
              <a:t> </a:t>
            </a:r>
            <a:r>
              <a:rPr lang="en-US" altLang="zh-TW" sz="2000" spc="-5" dirty="0">
                <a:solidFill>
                  <a:srgbClr val="FF0000"/>
                </a:solidFill>
                <a:latin typeface="Century Schoolbook"/>
                <a:cs typeface="Century Schoolbook"/>
              </a:rPr>
              <a:t>Propagation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6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484CC-A0E1-4BCB-B6B7-A5163995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2087"/>
            <a:ext cx="10515600" cy="1500188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BE3283-2A8B-41B5-8609-18FF03501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613" y="2057400"/>
            <a:ext cx="10515600" cy="4298950"/>
          </a:xfrm>
        </p:spPr>
        <p:txBody>
          <a:bodyPr>
            <a:no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 Are Recurrent Neural Networks?</a:t>
            </a:r>
          </a:p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RNN? </a:t>
            </a:r>
          </a:p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RNNs </a:t>
            </a:r>
          </a:p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Simple Example of RNN Model</a:t>
            </a:r>
          </a:p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Train Recurrent Neural Networks? </a:t>
            </a:r>
          </a:p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3200" spc="-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altLang="zh-TW" sz="32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Long-Term</a:t>
            </a:r>
            <a:r>
              <a:rPr lang="en-US" altLang="zh-TW" sz="3200" spc="-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Dependencies </a:t>
            </a:r>
          </a:p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Short Term Memory (LSTMs)</a:t>
            </a:r>
          </a:p>
          <a:p>
            <a:r>
              <a:rPr lang="en-US" altLang="zh-TW" sz="3200" spc="-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B97856-E627-4BCC-9E9E-E27F8BD5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497889-D012-46BF-9ACA-BD9C3E0D67BD}"/>
              </a:ext>
            </a:extLst>
          </p:cNvPr>
          <p:cNvSpPr txBox="1"/>
          <p:nvPr/>
        </p:nvSpPr>
        <p:spPr>
          <a:xfrm>
            <a:off x="8610600" y="3006546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有順序</a:t>
            </a:r>
            <a:r>
              <a:rPr lang="en-US" altLang="zh-TW" dirty="0"/>
              <a:t>(sequence)</a:t>
            </a:r>
            <a:r>
              <a:rPr lang="zh-TW" altLang="en-US" dirty="0"/>
              <a:t>的概念</a:t>
            </a:r>
            <a:endParaRPr lang="en-US" altLang="zh-TW" dirty="0"/>
          </a:p>
          <a:p>
            <a:r>
              <a:rPr lang="en-US" altLang="zh-TW" dirty="0"/>
              <a:t>ex:</a:t>
            </a:r>
            <a:r>
              <a:rPr lang="zh-TW" altLang="en-US" dirty="0"/>
              <a:t> </a:t>
            </a:r>
            <a:r>
              <a:rPr lang="en-US" altLang="zh-TW" dirty="0"/>
              <a:t>types</a:t>
            </a:r>
            <a:r>
              <a:rPr lang="zh-TW" altLang="en-US" dirty="0"/>
              <a:t>的字有順序的概念，如果順序調換就沒有</a:t>
            </a:r>
            <a:r>
              <a:rPr lang="en-US" altLang="zh-TW" dirty="0"/>
              <a:t>types</a:t>
            </a:r>
            <a:r>
              <a:rPr lang="zh-TW" altLang="en-US" dirty="0"/>
              <a:t>的意義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11B31B-26A6-4909-8492-A7C6AAE8510E}"/>
              </a:ext>
            </a:extLst>
          </p:cNvPr>
          <p:cNvSpPr txBox="1"/>
          <p:nvPr/>
        </p:nvSpPr>
        <p:spPr>
          <a:xfrm>
            <a:off x="8565823" y="4635281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CNN</a:t>
            </a:r>
            <a:r>
              <a:rPr lang="zh-TW" altLang="en-US" dirty="0"/>
              <a:t>主要用在空間上</a:t>
            </a:r>
            <a:endParaRPr lang="en-US" altLang="zh-TW" dirty="0"/>
          </a:p>
          <a:p>
            <a:r>
              <a:rPr lang="en-US" altLang="zh-TW" dirty="0"/>
              <a:t>RNN</a:t>
            </a:r>
            <a:r>
              <a:rPr lang="zh-TW" altLang="en-US" dirty="0"/>
              <a:t>主要用在時間上</a:t>
            </a:r>
            <a:r>
              <a:rPr lang="en-US" altLang="zh-TW" dirty="0"/>
              <a:t>(</a:t>
            </a:r>
            <a:r>
              <a:rPr lang="zh-TW" altLang="en-US" dirty="0"/>
              <a:t>例如文字順序的資訊</a:t>
            </a:r>
            <a:r>
              <a:rPr lang="en-US" altLang="zh-TW" dirty="0"/>
              <a:t>)</a:t>
            </a:r>
            <a:r>
              <a:rPr lang="zh-TW" altLang="en-US" dirty="0"/>
              <a:t>的資料</a:t>
            </a:r>
          </a:p>
        </p:txBody>
      </p:sp>
    </p:spTree>
    <p:extLst>
      <p:ext uri="{BB962C8B-B14F-4D97-AF65-F5344CB8AC3E}">
        <p14:creationId xmlns:p14="http://schemas.microsoft.com/office/powerpoint/2010/main" val="1720055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CB99FA-1C7E-414D-BAE7-55B05E26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Simple Example of RNN Model (6/8)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E70D99-C9FF-4FE2-A2E3-6F83A4E6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11">
                <a:extLst>
                  <a:ext uri="{FF2B5EF4-FFF2-40B4-BE49-F238E27FC236}">
                    <a16:creationId xmlns:a16="http://schemas.microsoft.com/office/drawing/2014/main" id="{365CAFE6-3C84-4A47-9478-44392041F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3200" b="0" dirty="0">
                    <a:solidFill>
                      <a:schemeClr val="tx1"/>
                    </a:solidFill>
                  </a:rPr>
                  <a:t>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example</m:t>
                    </m:r>
                    <m:r>
                      <a:rPr lang="en-US" altLang="zh-TW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zh-TW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RNN</m:t>
                    </m:r>
                    <m: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cell</m:t>
                    </m:r>
                    <m:r>
                      <a:rPr lang="en-US" altLang="zh-TW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3200" dirty="0"/>
                  <a:t>= tanh,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softmax</m:t>
                    </m:r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2" name="內容版面配置區 11">
                <a:extLst>
                  <a:ext uri="{FF2B5EF4-FFF2-40B4-BE49-F238E27FC236}">
                    <a16:creationId xmlns:a16="http://schemas.microsoft.com/office/drawing/2014/main" id="{365CAFE6-3C84-4A47-9478-44392041F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30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內容版面配置區 5">
            <a:extLst>
              <a:ext uri="{FF2B5EF4-FFF2-40B4-BE49-F238E27FC236}">
                <a16:creationId xmlns:a16="http://schemas.microsoft.com/office/drawing/2014/main" id="{0F9005DA-1429-45BD-9FAA-3853CD2757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48" y="2743200"/>
            <a:ext cx="6977752" cy="31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41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BF73E-476D-4F13-9ECC-1B96B24F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Simple Example of RNN Model (7/8)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B031D67-D50A-4CBF-9E34-45ADA2306E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800" dirty="0">
                    <a:latin typeface="Cambria Math" panose="02040503050406030204" pitchFamily="18" charset="0"/>
                  </a:rPr>
                  <a:t>RNN notation</a:t>
                </a: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800" dirty="0">
                    <a:latin typeface="Cambria Math" panose="02040503050406030204" pitchFamily="18" charset="0"/>
                  </a:rPr>
                  <a:t>Simplified RNN notation for </a:t>
                </a:r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80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rgbClr val="FF0000"/>
                    </a:solidFill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B031D67-D50A-4CBF-9E34-45ADA2306E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5958B6-3D21-4201-9121-2E817458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6B0645-6AAD-4D22-9E22-067B328E8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447173"/>
            <a:ext cx="2915908" cy="703213"/>
          </a:xfrm>
          <a:prstGeom prst="rect">
            <a:avLst/>
          </a:prstGeom>
        </p:spPr>
      </p:pic>
      <p:pic>
        <p:nvPicPr>
          <p:cNvPr id="8196" name="Picture 4" descr="http://media5.datahacker.rs/2020/09/43-1024x210.jpg">
            <a:extLst>
              <a:ext uri="{FF2B5EF4-FFF2-40B4-BE49-F238E27FC236}">
                <a16:creationId xmlns:a16="http://schemas.microsoft.com/office/drawing/2014/main" id="{4723BDB6-244F-4680-A2E1-1CB5B727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447173"/>
            <a:ext cx="3429000" cy="70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35CB13-1478-4CE9-B715-2EF28A5F5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286000"/>
            <a:ext cx="5248134" cy="164941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281796D-8C0F-4B59-BC9C-EA3E2FE04EFC}"/>
              </a:ext>
            </a:extLst>
          </p:cNvPr>
          <p:cNvSpPr txBox="1"/>
          <p:nvPr/>
        </p:nvSpPr>
        <p:spPr>
          <a:xfrm>
            <a:off x="6238734" y="2438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 </a:t>
            </a:r>
            <a:r>
              <a:rPr lang="zh-TW" altLang="en-US" dirty="0">
                <a:solidFill>
                  <a:srgbClr val="FF0000"/>
                </a:solidFill>
              </a:rPr>
              <a:t>是 </a:t>
            </a:r>
            <a:r>
              <a:rPr lang="en-US" altLang="zh-TW" dirty="0">
                <a:solidFill>
                  <a:srgbClr val="FF0000"/>
                </a:solidFill>
              </a:rPr>
              <a:t>activation function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8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DEB1D-5EE7-49D1-85A8-42479D52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Simple Example of RNN Model (8/8)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13A1CF2-1D88-49F5-BD76-A6411B04F6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3200" dirty="0"/>
                  <a:t>Summary</a:t>
                </a:r>
              </a:p>
              <a:p>
                <a:pPr marL="0" indent="0">
                  <a:buNone/>
                </a:pPr>
                <a:r>
                  <a:rPr lang="en-US" altLang="zh-TW" sz="2800" spc="-5" dirty="0">
                    <a:solidFill>
                      <a:srgbClr val="FF0000"/>
                    </a:solidFill>
                    <a:latin typeface="Century Schoolbook"/>
                    <a:cs typeface="Century Schoolbook"/>
                  </a:rPr>
                  <a:t>   Forward</a:t>
                </a:r>
                <a:r>
                  <a:rPr lang="en-US" altLang="zh-TW" sz="2800" spc="-35" dirty="0">
                    <a:solidFill>
                      <a:srgbClr val="FF0000"/>
                    </a:solidFill>
                    <a:latin typeface="Century Schoolbook"/>
                    <a:cs typeface="Century Schoolbook"/>
                  </a:rPr>
                  <a:t> </a:t>
                </a:r>
                <a:r>
                  <a:rPr lang="en-US" altLang="zh-TW" sz="2800" spc="-5" dirty="0">
                    <a:solidFill>
                      <a:srgbClr val="FF0000"/>
                    </a:solidFill>
                    <a:latin typeface="Century Schoolbook"/>
                    <a:cs typeface="Century Schoolbook"/>
                  </a:rPr>
                  <a:t>Propagation</a:t>
                </a:r>
                <a:endParaRPr lang="zh-TW" altLang="en-US" sz="2800" dirty="0">
                  <a:solidFill>
                    <a:srgbClr val="FF0000"/>
                  </a:solidFill>
                </a:endParaRPr>
              </a:p>
              <a:p>
                <a:endParaRPr lang="en-US" altLang="zh-TW" sz="2800" dirty="0"/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2400" dirty="0"/>
                  <a:t>   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altLang="zh-TW" sz="24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rgbClr val="FF0000"/>
                    </a:solidFill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2400" dirty="0"/>
                  <a:t>                 </a:t>
                </a:r>
              </a:p>
              <a:p>
                <a:pPr marL="0" indent="0">
                  <a:buNone/>
                </a:pP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13A1CF2-1D88-49F5-BD76-A6411B04F6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30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980F75-CE48-42BA-84EE-E800F42B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9218" name="Picture 2" descr="Recurrent Neural Networks architecture">
            <a:extLst>
              <a:ext uri="{FF2B5EF4-FFF2-40B4-BE49-F238E27FC236}">
                <a16:creationId xmlns:a16="http://schemas.microsoft.com/office/drawing/2014/main" id="{6F058140-370A-453C-AB02-C8645DF0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048000"/>
            <a:ext cx="6324600" cy="250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CEA76A-73D2-45F7-8FCC-49660699F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886200"/>
            <a:ext cx="2915908" cy="70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0765A3-56C8-41CE-9F1B-DC8ACCFA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How to Train Recurrent Neural Networks? (1/3)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59DCEC-ECBB-4BF7-8512-98DE050B1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Recurrent neural networks use backpropagation algorithm for training, but it is applied for every timestamp. </a:t>
            </a:r>
          </a:p>
          <a:p>
            <a:r>
              <a:rPr lang="en-US" altLang="zh-TW" dirty="0"/>
              <a:t>It is commonly known as </a:t>
            </a:r>
            <a:r>
              <a:rPr lang="en-US" altLang="zh-TW" dirty="0">
                <a:solidFill>
                  <a:srgbClr val="FF0000"/>
                </a:solidFill>
              </a:rPr>
              <a:t>Backpropagation Through Time (BPTT).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32574D-12A1-47AB-9877-5DBB8875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921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B66BA7-B514-4380-B88D-58843A72C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How to Train Recurrent Neural Networks? (2/3)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FBBC41-E16E-4B34-8FAB-3E9981344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D42B7C-11A9-470B-93A7-1017DA79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spc="-5" dirty="0">
                <a:latin typeface="Century Schoolbook"/>
                <a:cs typeface="Century Schoolbook"/>
              </a:rPr>
              <a:t>Forward propagation (</a:t>
            </a:r>
            <a:r>
              <a:rPr lang="en-US" altLang="zh-TW" sz="3200" spc="-5" dirty="0">
                <a:solidFill>
                  <a:srgbClr val="0070C0"/>
                </a:solidFill>
                <a:latin typeface="Century Schoolbook"/>
                <a:cs typeface="Century Schoolbook"/>
                <a:sym typeface="Symbol" panose="05050102010706020507" pitchFamily="18" charset="2"/>
              </a:rPr>
              <a:t></a:t>
            </a:r>
            <a:r>
              <a:rPr lang="en-US" altLang="zh-TW" sz="3200" spc="-5" dirty="0">
                <a:latin typeface="Century Schoolbook"/>
                <a:cs typeface="Century Schoolbook"/>
              </a:rPr>
              <a:t>) and</a:t>
            </a:r>
            <a:r>
              <a:rPr lang="en-US" altLang="zh-TW" sz="3200" spc="25" dirty="0">
                <a:latin typeface="Century Schoolbook"/>
                <a:cs typeface="Century Schoolbook"/>
              </a:rPr>
              <a:t> </a:t>
            </a:r>
            <a:r>
              <a:rPr lang="en-US" altLang="zh-TW" sz="3200" spc="-5" dirty="0">
                <a:latin typeface="Century Schoolbook"/>
                <a:cs typeface="Century Schoolbook"/>
              </a:rPr>
              <a:t>backpropagation (</a:t>
            </a:r>
            <a:r>
              <a:rPr lang="en-US" altLang="zh-TW" sz="3200" spc="-5" dirty="0">
                <a:solidFill>
                  <a:srgbClr val="FF0000"/>
                </a:solidFill>
                <a:latin typeface="Century Schoolbook"/>
                <a:cs typeface="Century Schoolbook"/>
                <a:sym typeface="Symbol" panose="05050102010706020507" pitchFamily="18" charset="2"/>
              </a:rPr>
              <a:t></a:t>
            </a:r>
            <a:r>
              <a:rPr lang="en-US" altLang="zh-TW" sz="3200" spc="-5" dirty="0">
                <a:latin typeface="Century Schoolbook"/>
                <a:cs typeface="Century Schoolbook"/>
              </a:rPr>
              <a:t>)</a:t>
            </a:r>
            <a:endParaRPr lang="zh-TW" altLang="en-US" sz="32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FFCB810-265C-493A-BB6C-68CF445921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66" y="2689568"/>
            <a:ext cx="8165465" cy="3616008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81790E7-12AC-4B89-A137-46261CC6315A}"/>
              </a:ext>
            </a:extLst>
          </p:cNvPr>
          <p:cNvCxnSpPr>
            <a:cxnSpLocks/>
          </p:cNvCxnSpPr>
          <p:nvPr/>
        </p:nvCxnSpPr>
        <p:spPr>
          <a:xfrm>
            <a:off x="3886200" y="4368959"/>
            <a:ext cx="39574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7BC3AF8-8C95-4BC1-B3FB-0E9EB100FAD5}"/>
              </a:ext>
            </a:extLst>
          </p:cNvPr>
          <p:cNvCxnSpPr>
            <a:cxnSpLocks/>
          </p:cNvCxnSpPr>
          <p:nvPr/>
        </p:nvCxnSpPr>
        <p:spPr>
          <a:xfrm>
            <a:off x="2590800" y="4368959"/>
            <a:ext cx="39574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AE541B0-D775-4F85-935C-4096F6653FFD}"/>
              </a:ext>
            </a:extLst>
          </p:cNvPr>
          <p:cNvCxnSpPr>
            <a:cxnSpLocks/>
          </p:cNvCxnSpPr>
          <p:nvPr/>
        </p:nvCxnSpPr>
        <p:spPr>
          <a:xfrm>
            <a:off x="5105400" y="4368959"/>
            <a:ext cx="39574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D76260F-09CA-4D09-85B2-3C5B56182917}"/>
              </a:ext>
            </a:extLst>
          </p:cNvPr>
          <p:cNvCxnSpPr>
            <a:cxnSpLocks/>
          </p:cNvCxnSpPr>
          <p:nvPr/>
        </p:nvCxnSpPr>
        <p:spPr>
          <a:xfrm>
            <a:off x="6324600" y="4368959"/>
            <a:ext cx="39574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EC440B6-50DB-4876-AA64-7628497483D2}"/>
              </a:ext>
            </a:extLst>
          </p:cNvPr>
          <p:cNvCxnSpPr>
            <a:cxnSpLocks/>
          </p:cNvCxnSpPr>
          <p:nvPr/>
        </p:nvCxnSpPr>
        <p:spPr>
          <a:xfrm>
            <a:off x="8214852" y="4354211"/>
            <a:ext cx="39574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868D79A-4583-4BD7-B2A6-333DF3711257}"/>
              </a:ext>
            </a:extLst>
          </p:cNvPr>
          <p:cNvCxnSpPr>
            <a:cxnSpLocks/>
          </p:cNvCxnSpPr>
          <p:nvPr/>
        </p:nvCxnSpPr>
        <p:spPr>
          <a:xfrm flipV="1">
            <a:off x="3657600" y="3224983"/>
            <a:ext cx="0" cy="32938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0948252-9693-47BF-924B-2423948109CC}"/>
              </a:ext>
            </a:extLst>
          </p:cNvPr>
          <p:cNvCxnSpPr>
            <a:cxnSpLocks/>
          </p:cNvCxnSpPr>
          <p:nvPr/>
        </p:nvCxnSpPr>
        <p:spPr>
          <a:xfrm flipV="1">
            <a:off x="4876800" y="3224982"/>
            <a:ext cx="0" cy="32938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188F0F2-FF01-4825-98F6-0707F8FA5258}"/>
              </a:ext>
            </a:extLst>
          </p:cNvPr>
          <p:cNvCxnSpPr>
            <a:cxnSpLocks/>
          </p:cNvCxnSpPr>
          <p:nvPr/>
        </p:nvCxnSpPr>
        <p:spPr>
          <a:xfrm flipV="1">
            <a:off x="6095999" y="3224982"/>
            <a:ext cx="0" cy="32938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11255DD-66B5-4B65-B937-47047DC96931}"/>
              </a:ext>
            </a:extLst>
          </p:cNvPr>
          <p:cNvCxnSpPr>
            <a:cxnSpLocks/>
          </p:cNvCxnSpPr>
          <p:nvPr/>
        </p:nvCxnSpPr>
        <p:spPr>
          <a:xfrm flipV="1">
            <a:off x="9372600" y="3222525"/>
            <a:ext cx="0" cy="32938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E090CD1-CA99-428F-BD19-1AC48B4FF724}"/>
              </a:ext>
            </a:extLst>
          </p:cNvPr>
          <p:cNvCxnSpPr>
            <a:cxnSpLocks/>
          </p:cNvCxnSpPr>
          <p:nvPr/>
        </p:nvCxnSpPr>
        <p:spPr>
          <a:xfrm>
            <a:off x="3429000" y="3247104"/>
            <a:ext cx="0" cy="329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C3F0A5F-862C-49DB-A925-55B721343099}"/>
              </a:ext>
            </a:extLst>
          </p:cNvPr>
          <p:cNvCxnSpPr>
            <a:cxnSpLocks/>
          </p:cNvCxnSpPr>
          <p:nvPr/>
        </p:nvCxnSpPr>
        <p:spPr>
          <a:xfrm flipV="1">
            <a:off x="9370142" y="5134898"/>
            <a:ext cx="0" cy="32938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C0A061A-6955-4309-BD02-9967DCC58D30}"/>
              </a:ext>
            </a:extLst>
          </p:cNvPr>
          <p:cNvCxnSpPr>
            <a:cxnSpLocks/>
          </p:cNvCxnSpPr>
          <p:nvPr/>
        </p:nvCxnSpPr>
        <p:spPr>
          <a:xfrm flipV="1">
            <a:off x="6095998" y="5134899"/>
            <a:ext cx="0" cy="32938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9E928B0-5764-4745-B555-B906DB9FD21E}"/>
              </a:ext>
            </a:extLst>
          </p:cNvPr>
          <p:cNvCxnSpPr>
            <a:cxnSpLocks/>
          </p:cNvCxnSpPr>
          <p:nvPr/>
        </p:nvCxnSpPr>
        <p:spPr>
          <a:xfrm flipV="1">
            <a:off x="4876800" y="5134899"/>
            <a:ext cx="0" cy="32938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D44358B-AE22-4189-AB41-A1BD6D3CF78A}"/>
              </a:ext>
            </a:extLst>
          </p:cNvPr>
          <p:cNvCxnSpPr>
            <a:cxnSpLocks/>
          </p:cNvCxnSpPr>
          <p:nvPr/>
        </p:nvCxnSpPr>
        <p:spPr>
          <a:xfrm flipV="1">
            <a:off x="3657600" y="5051325"/>
            <a:ext cx="0" cy="32938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996A423D-460A-4BA8-BB87-DACCD4136C72}"/>
              </a:ext>
            </a:extLst>
          </p:cNvPr>
          <p:cNvCxnSpPr>
            <a:cxnSpLocks/>
          </p:cNvCxnSpPr>
          <p:nvPr/>
        </p:nvCxnSpPr>
        <p:spPr>
          <a:xfrm>
            <a:off x="9144000" y="3328228"/>
            <a:ext cx="0" cy="329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3CC1203-E907-437E-83CC-06B7AFA6EF35}"/>
              </a:ext>
            </a:extLst>
          </p:cNvPr>
          <p:cNvCxnSpPr>
            <a:cxnSpLocks/>
          </p:cNvCxnSpPr>
          <p:nvPr/>
        </p:nvCxnSpPr>
        <p:spPr>
          <a:xfrm>
            <a:off x="5867400" y="3264308"/>
            <a:ext cx="0" cy="329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068F364D-DD08-4165-AE7F-C1A456CE5904}"/>
              </a:ext>
            </a:extLst>
          </p:cNvPr>
          <p:cNvCxnSpPr>
            <a:cxnSpLocks/>
          </p:cNvCxnSpPr>
          <p:nvPr/>
        </p:nvCxnSpPr>
        <p:spPr>
          <a:xfrm>
            <a:off x="4648200" y="3264308"/>
            <a:ext cx="0" cy="329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07C5407-3D18-471F-8A5C-18ABA745AFB8}"/>
              </a:ext>
            </a:extLst>
          </p:cNvPr>
          <p:cNvCxnSpPr>
            <a:cxnSpLocks/>
          </p:cNvCxnSpPr>
          <p:nvPr/>
        </p:nvCxnSpPr>
        <p:spPr>
          <a:xfrm flipH="1">
            <a:off x="8139881" y="4129549"/>
            <a:ext cx="395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DBD15A5A-E51A-49FF-B9D0-4A5FBA9F6A3B}"/>
              </a:ext>
            </a:extLst>
          </p:cNvPr>
          <p:cNvCxnSpPr>
            <a:cxnSpLocks/>
          </p:cNvCxnSpPr>
          <p:nvPr/>
        </p:nvCxnSpPr>
        <p:spPr>
          <a:xfrm flipH="1">
            <a:off x="5252883" y="4114800"/>
            <a:ext cx="395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B27B707-A402-4FB9-864A-6749378E1C11}"/>
              </a:ext>
            </a:extLst>
          </p:cNvPr>
          <p:cNvCxnSpPr>
            <a:cxnSpLocks/>
          </p:cNvCxnSpPr>
          <p:nvPr/>
        </p:nvCxnSpPr>
        <p:spPr>
          <a:xfrm flipH="1">
            <a:off x="3886200" y="4114800"/>
            <a:ext cx="395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2B4A4110-191C-47CE-BE1F-8D7A19EF01F8}"/>
              </a:ext>
            </a:extLst>
          </p:cNvPr>
          <p:cNvCxnSpPr>
            <a:cxnSpLocks/>
          </p:cNvCxnSpPr>
          <p:nvPr/>
        </p:nvCxnSpPr>
        <p:spPr>
          <a:xfrm flipH="1">
            <a:off x="2590800" y="4114800"/>
            <a:ext cx="395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833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4B14D-2027-4036-BB63-4DAE4987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solidFill>
                  <a:prstClr val="black"/>
                </a:solidFill>
                <a:ea typeface="新細明體" panose="02020500000000000000" pitchFamily="18" charset="-120"/>
              </a:rPr>
              <a:t>How to Train Recurrent Neural Networks? (3/3)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BB2DA8-D9AF-4749-9638-96681F0B5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spc="-15" dirty="0">
                <a:solidFill>
                  <a:srgbClr val="FF0000"/>
                </a:solidFill>
              </a:rPr>
              <a:t>Backpropagation</a:t>
            </a:r>
            <a:r>
              <a:rPr lang="en-US" altLang="zh-TW" sz="2800" spc="-550" dirty="0">
                <a:solidFill>
                  <a:srgbClr val="FF0000"/>
                </a:solidFill>
              </a:rPr>
              <a:t> </a:t>
            </a:r>
            <a:r>
              <a:rPr lang="en-US" altLang="zh-TW" sz="2800" spc="-20" dirty="0">
                <a:solidFill>
                  <a:srgbClr val="FF0000"/>
                </a:solidFill>
              </a:rPr>
              <a:t>Through</a:t>
            </a:r>
            <a:r>
              <a:rPr lang="en-US" altLang="zh-TW" sz="2800" spc="-550" dirty="0">
                <a:solidFill>
                  <a:srgbClr val="FF0000"/>
                </a:solidFill>
              </a:rPr>
              <a:t> </a:t>
            </a:r>
            <a:r>
              <a:rPr lang="en-US" altLang="zh-TW" sz="2800" spc="-5" dirty="0">
                <a:solidFill>
                  <a:srgbClr val="FF0000"/>
                </a:solidFill>
              </a:rPr>
              <a:t>Time</a:t>
            </a:r>
            <a:r>
              <a:rPr lang="en-US" altLang="zh-TW" sz="2800" spc="5" dirty="0">
                <a:solidFill>
                  <a:srgbClr val="FF0000"/>
                </a:solidFill>
              </a:rPr>
              <a:t> </a:t>
            </a:r>
            <a:r>
              <a:rPr lang="en-US" altLang="zh-TW" sz="2800" spc="-5" dirty="0">
                <a:solidFill>
                  <a:srgbClr val="FF0000"/>
                </a:solidFill>
              </a:rPr>
              <a:t>(BPTT)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2ABD14-AEB0-4F10-A711-5C23F1DD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2290" name="Picture 2" descr="http://media5.datahacker.rs/2020/09/47-1024x537.jpg">
            <a:extLst>
              <a:ext uri="{FF2B5EF4-FFF2-40B4-BE49-F238E27FC236}">
                <a16:creationId xmlns:a16="http://schemas.microsoft.com/office/drawing/2014/main" id="{3634122C-0F61-4281-93DF-4E1EB1AAF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62919"/>
            <a:ext cx="6248400" cy="327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54A153-1A78-40F7-B3F8-E085CB36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96" y="5961857"/>
            <a:ext cx="4667250" cy="609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8260A1-7DC8-4C03-8427-E363A013B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95" y="5862637"/>
            <a:ext cx="25336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95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47854-A47E-4F3A-A034-0A0766F6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The </a:t>
            </a:r>
            <a:r>
              <a:rPr lang="en-US" altLang="zh-TW" sz="4000" spc="-15" dirty="0"/>
              <a:t>Problem </a:t>
            </a:r>
            <a:r>
              <a:rPr lang="en-US" altLang="zh-TW" sz="4000" spc="-5" dirty="0"/>
              <a:t>of Long-Term</a:t>
            </a:r>
            <a:r>
              <a:rPr lang="en-US" altLang="zh-TW" sz="4000" spc="-35" dirty="0"/>
              <a:t> </a:t>
            </a:r>
            <a:r>
              <a:rPr lang="en-US" altLang="zh-TW" sz="4000" spc="-5" dirty="0"/>
              <a:t>Dependencies (1/3)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A048F8-2304-4ECC-9AF3-E81AD7CC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object 89">
            <a:extLst>
              <a:ext uri="{FF2B5EF4-FFF2-40B4-BE49-F238E27FC236}">
                <a16:creationId xmlns:a16="http://schemas.microsoft.com/office/drawing/2014/main" id="{3AE61B94-10C3-4664-8620-3CE18C99CA64}"/>
              </a:ext>
            </a:extLst>
          </p:cNvPr>
          <p:cNvSpPr txBox="1"/>
          <p:nvPr/>
        </p:nvSpPr>
        <p:spPr>
          <a:xfrm>
            <a:off x="990600" y="1496490"/>
            <a:ext cx="4917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Why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are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vanishing gradients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problem?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6" name="object 86">
            <a:extLst>
              <a:ext uri="{FF2B5EF4-FFF2-40B4-BE49-F238E27FC236}">
                <a16:creationId xmlns:a16="http://schemas.microsoft.com/office/drawing/2014/main" id="{629C2CEC-BF91-4F56-A89C-A1A8E2B1A6CD}"/>
              </a:ext>
            </a:extLst>
          </p:cNvPr>
          <p:cNvSpPr txBox="1"/>
          <p:nvPr/>
        </p:nvSpPr>
        <p:spPr>
          <a:xfrm>
            <a:off x="1128712" y="2066832"/>
            <a:ext cx="4641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Multiply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many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small numbers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together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7" name="object 87">
            <a:extLst>
              <a:ext uri="{FF2B5EF4-FFF2-40B4-BE49-F238E27FC236}">
                <a16:creationId xmlns:a16="http://schemas.microsoft.com/office/drawing/2014/main" id="{DC681B66-9D7C-47C7-AC34-33980939AF1B}"/>
              </a:ext>
            </a:extLst>
          </p:cNvPr>
          <p:cNvSpPr txBox="1"/>
          <p:nvPr/>
        </p:nvSpPr>
        <p:spPr>
          <a:xfrm>
            <a:off x="1128712" y="3347885"/>
            <a:ext cx="450659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0979" marR="5080" lvl="0" indent="-208915" algn="l" defTabSz="914400" rtl="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Errors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due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to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further back time steps 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have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smaller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and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smaller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gradients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8" name="object 88">
            <a:extLst>
              <a:ext uri="{FF2B5EF4-FFF2-40B4-BE49-F238E27FC236}">
                <a16:creationId xmlns:a16="http://schemas.microsoft.com/office/drawing/2014/main" id="{72B61572-B7B7-4B09-B2F9-2C754D562B4E}"/>
              </a:ext>
            </a:extLst>
          </p:cNvPr>
          <p:cNvSpPr txBox="1"/>
          <p:nvPr/>
        </p:nvSpPr>
        <p:spPr>
          <a:xfrm>
            <a:off x="1245870" y="5157596"/>
            <a:ext cx="466217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510030" marR="5080" lvl="0" indent="-1497965">
              <a:lnSpc>
                <a:spcPct val="100800"/>
              </a:lnSpc>
              <a:spcBef>
                <a:spcPts val="75"/>
              </a:spcBef>
            </a:pPr>
            <a:r>
              <a:rPr lang="en-US" sz="2400" spc="-60" dirty="0">
                <a:solidFill>
                  <a:prstClr val="black"/>
                </a:solidFill>
                <a:latin typeface="Gill Sans MT"/>
                <a:cs typeface="Gill Sans MT"/>
              </a:rPr>
              <a:t>Influence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parameters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to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capture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short-term 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dependencies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9" name="object 90">
            <a:extLst>
              <a:ext uri="{FF2B5EF4-FFF2-40B4-BE49-F238E27FC236}">
                <a16:creationId xmlns:a16="http://schemas.microsoft.com/office/drawing/2014/main" id="{45E09E54-CB63-45F1-8C3C-344B6D88EA0E}"/>
              </a:ext>
            </a:extLst>
          </p:cNvPr>
          <p:cNvSpPr/>
          <p:nvPr/>
        </p:nvSpPr>
        <p:spPr>
          <a:xfrm>
            <a:off x="2971800" y="2594499"/>
            <a:ext cx="171450" cy="694690"/>
          </a:xfrm>
          <a:custGeom>
            <a:avLst/>
            <a:gdLst/>
            <a:ahLst/>
            <a:cxnLst/>
            <a:rect l="l" t="t" r="r" b="b"/>
            <a:pathLst>
              <a:path w="171450" h="694689">
                <a:moveTo>
                  <a:pt x="57150" y="522960"/>
                </a:moveTo>
                <a:lnTo>
                  <a:pt x="0" y="522960"/>
                </a:lnTo>
                <a:lnTo>
                  <a:pt x="85725" y="694410"/>
                </a:lnTo>
                <a:lnTo>
                  <a:pt x="157162" y="551535"/>
                </a:lnTo>
                <a:lnTo>
                  <a:pt x="57150" y="551535"/>
                </a:lnTo>
                <a:lnTo>
                  <a:pt x="57150" y="522960"/>
                </a:lnTo>
                <a:close/>
              </a:path>
              <a:path w="171450" h="694689">
                <a:moveTo>
                  <a:pt x="114300" y="0"/>
                </a:moveTo>
                <a:lnTo>
                  <a:pt x="57150" y="0"/>
                </a:lnTo>
                <a:lnTo>
                  <a:pt x="57150" y="551535"/>
                </a:lnTo>
                <a:lnTo>
                  <a:pt x="114300" y="551535"/>
                </a:lnTo>
                <a:lnTo>
                  <a:pt x="114300" y="0"/>
                </a:lnTo>
                <a:close/>
              </a:path>
              <a:path w="171450" h="694689">
                <a:moveTo>
                  <a:pt x="171450" y="522960"/>
                </a:moveTo>
                <a:lnTo>
                  <a:pt x="114300" y="522960"/>
                </a:lnTo>
                <a:lnTo>
                  <a:pt x="114300" y="551535"/>
                </a:lnTo>
                <a:lnTo>
                  <a:pt x="157162" y="551535"/>
                </a:lnTo>
                <a:lnTo>
                  <a:pt x="171450" y="522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0">
            <a:extLst>
              <a:ext uri="{FF2B5EF4-FFF2-40B4-BE49-F238E27FC236}">
                <a16:creationId xmlns:a16="http://schemas.microsoft.com/office/drawing/2014/main" id="{A7B109CC-4DFF-4FA8-B14E-0F54FEE5FF86}"/>
              </a:ext>
            </a:extLst>
          </p:cNvPr>
          <p:cNvSpPr/>
          <p:nvPr/>
        </p:nvSpPr>
        <p:spPr>
          <a:xfrm>
            <a:off x="3057525" y="4305641"/>
            <a:ext cx="171450" cy="694690"/>
          </a:xfrm>
          <a:custGeom>
            <a:avLst/>
            <a:gdLst/>
            <a:ahLst/>
            <a:cxnLst/>
            <a:rect l="l" t="t" r="r" b="b"/>
            <a:pathLst>
              <a:path w="171450" h="694689">
                <a:moveTo>
                  <a:pt x="57150" y="522960"/>
                </a:moveTo>
                <a:lnTo>
                  <a:pt x="0" y="522960"/>
                </a:lnTo>
                <a:lnTo>
                  <a:pt x="85725" y="694410"/>
                </a:lnTo>
                <a:lnTo>
                  <a:pt x="157162" y="551535"/>
                </a:lnTo>
                <a:lnTo>
                  <a:pt x="57150" y="551535"/>
                </a:lnTo>
                <a:lnTo>
                  <a:pt x="57150" y="522960"/>
                </a:lnTo>
                <a:close/>
              </a:path>
              <a:path w="171450" h="694689">
                <a:moveTo>
                  <a:pt x="114300" y="0"/>
                </a:moveTo>
                <a:lnTo>
                  <a:pt x="57150" y="0"/>
                </a:lnTo>
                <a:lnTo>
                  <a:pt x="57150" y="551535"/>
                </a:lnTo>
                <a:lnTo>
                  <a:pt x="114300" y="551535"/>
                </a:lnTo>
                <a:lnTo>
                  <a:pt x="114300" y="0"/>
                </a:lnTo>
                <a:close/>
              </a:path>
              <a:path w="171450" h="694689">
                <a:moveTo>
                  <a:pt x="171450" y="522960"/>
                </a:moveTo>
                <a:lnTo>
                  <a:pt x="114300" y="522960"/>
                </a:lnTo>
                <a:lnTo>
                  <a:pt x="114300" y="551535"/>
                </a:lnTo>
                <a:lnTo>
                  <a:pt x="157162" y="551535"/>
                </a:lnTo>
                <a:lnTo>
                  <a:pt x="171450" y="522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6F5F541-77AC-4995-B4D9-FFF627DAB1EE}"/>
              </a:ext>
            </a:extLst>
          </p:cNvPr>
          <p:cNvSpPr txBox="1"/>
          <p:nvPr/>
        </p:nvSpPr>
        <p:spPr>
          <a:xfrm>
            <a:off x="6781800" y="4994361"/>
            <a:ext cx="4571999" cy="10156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Note: </a:t>
            </a:r>
          </a:p>
          <a:p>
            <a:r>
              <a:rPr lang="en-US" altLang="zh-TW" sz="2000" dirty="0"/>
              <a:t>For the </a:t>
            </a:r>
            <a:r>
              <a:rPr lang="en-US" altLang="zh-TW" sz="2000" dirty="0">
                <a:solidFill>
                  <a:srgbClr val="FF0000"/>
                </a:solidFill>
              </a:rPr>
              <a:t>exploding gradients </a:t>
            </a:r>
            <a:r>
              <a:rPr lang="en-US" altLang="zh-TW" sz="2000" dirty="0"/>
              <a:t>problem, use </a:t>
            </a:r>
            <a:r>
              <a:rPr lang="en-US" altLang="zh-TW" sz="2000" dirty="0">
                <a:solidFill>
                  <a:srgbClr val="FF0000"/>
                </a:solidFill>
              </a:rPr>
              <a:t>gradient clipping </a:t>
            </a:r>
            <a:r>
              <a:rPr lang="en-US" altLang="zh-TW" sz="2000" dirty="0"/>
              <a:t>to scale big gradients. </a:t>
            </a:r>
            <a:endParaRPr lang="zh-TW" altLang="en-US" sz="2000" dirty="0"/>
          </a:p>
        </p:txBody>
      </p:sp>
      <p:pic>
        <p:nvPicPr>
          <p:cNvPr id="14342" name="Picture 6" descr="RNN Vanishing Gradients">
            <a:extLst>
              <a:ext uri="{FF2B5EF4-FFF2-40B4-BE49-F238E27FC236}">
                <a16:creationId xmlns:a16="http://schemas.microsoft.com/office/drawing/2014/main" id="{2AD2491B-30DE-4912-8416-C7F695B35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60" y="2671088"/>
            <a:ext cx="4920995" cy="14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9C2A6D-E02F-4FF6-BC80-428D9D73575B}"/>
              </a:ext>
            </a:extLst>
          </p:cNvPr>
          <p:cNvSpPr txBox="1"/>
          <p:nvPr/>
        </p:nvSpPr>
        <p:spPr>
          <a:xfrm>
            <a:off x="838200" y="188816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RNN</a:t>
            </a:r>
            <a:r>
              <a:rPr lang="zh-TW" altLang="en-US" dirty="0"/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499435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C6BCF7-6F85-4D6B-9256-1F6111D6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The </a:t>
            </a:r>
            <a:r>
              <a:rPr lang="en-US" altLang="zh-TW" sz="4000" spc="-15" dirty="0"/>
              <a:t>Problem </a:t>
            </a:r>
            <a:r>
              <a:rPr lang="en-US" altLang="zh-TW" sz="4000" spc="-5" dirty="0"/>
              <a:t>of Long-Term</a:t>
            </a:r>
            <a:r>
              <a:rPr lang="en-US" altLang="zh-TW" sz="4000" spc="-35" dirty="0"/>
              <a:t> </a:t>
            </a:r>
            <a:r>
              <a:rPr lang="en-US" altLang="zh-TW" sz="4000" spc="-5" dirty="0"/>
              <a:t>Dependencies (2/3)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CA0A01-3471-4615-8FB3-D8BC49AA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A6149C-1DAC-4795-9754-FD2DC51A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07916"/>
            <a:ext cx="5053724" cy="443120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5234866-1024-41B7-86B5-6A99F084574B}"/>
              </a:ext>
            </a:extLst>
          </p:cNvPr>
          <p:cNvSpPr txBox="1"/>
          <p:nvPr/>
        </p:nvSpPr>
        <p:spPr>
          <a:xfrm>
            <a:off x="8153400" y="22860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RNN may work out for this short-term dependency case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5EC106-72CA-4F80-B653-468FA65269C0}"/>
              </a:ext>
            </a:extLst>
          </p:cNvPr>
          <p:cNvSpPr txBox="1"/>
          <p:nvPr/>
        </p:nvSpPr>
        <p:spPr>
          <a:xfrm>
            <a:off x="8382000" y="44958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RNN may cause a problem for this </a:t>
            </a:r>
            <a:r>
              <a:rPr lang="en-US" altLang="zh-TW" dirty="0">
                <a:solidFill>
                  <a:srgbClr val="FF0000"/>
                </a:solidFill>
              </a:rPr>
              <a:t>long-term dependency </a:t>
            </a:r>
            <a:r>
              <a:rPr lang="en-US" altLang="zh-TW" dirty="0"/>
              <a:t>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890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03158-7DC8-4E59-BCDB-24E8CCED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solidFill>
                  <a:prstClr val="black"/>
                </a:solidFill>
              </a:rPr>
              <a:t>The </a:t>
            </a:r>
            <a:r>
              <a:rPr lang="en-US" altLang="zh-TW" sz="4000" spc="-15" dirty="0">
                <a:solidFill>
                  <a:prstClr val="black"/>
                </a:solidFill>
              </a:rPr>
              <a:t>Problem </a:t>
            </a:r>
            <a:r>
              <a:rPr lang="en-US" altLang="zh-TW" sz="4000" spc="-5" dirty="0">
                <a:solidFill>
                  <a:prstClr val="black"/>
                </a:solidFill>
              </a:rPr>
              <a:t>of Long-Term</a:t>
            </a:r>
            <a:r>
              <a:rPr lang="en-US" altLang="zh-TW" sz="4000" spc="-35" dirty="0">
                <a:solidFill>
                  <a:prstClr val="black"/>
                </a:solidFill>
              </a:rPr>
              <a:t> </a:t>
            </a:r>
            <a:r>
              <a:rPr lang="en-US" altLang="zh-TW" sz="4000" spc="-5" dirty="0">
                <a:solidFill>
                  <a:prstClr val="black"/>
                </a:solidFill>
              </a:rPr>
              <a:t>Dependencies (3/3)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E961E9-06D3-403B-9940-2AD78746E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Two popular RNN architectures:</a:t>
            </a:r>
          </a:p>
          <a:p>
            <a:pPr lvl="1"/>
            <a:r>
              <a:rPr lang="en-US" altLang="zh-TW" dirty="0"/>
              <a:t> </a:t>
            </a:r>
            <a:r>
              <a:rPr lang="en-US" altLang="zh-TW" sz="2800" dirty="0"/>
              <a:t>Long Short-Term Memory Networks (LSTMs) </a:t>
            </a:r>
          </a:p>
          <a:p>
            <a:pPr lvl="1"/>
            <a:r>
              <a:rPr lang="en-US" altLang="zh-TW" sz="2800" dirty="0"/>
              <a:t> Gated Recurrent Units (GRUs)</a:t>
            </a:r>
          </a:p>
          <a:p>
            <a:r>
              <a:rPr lang="en-US" altLang="zh-TW" sz="3200" dirty="0"/>
              <a:t>Both aim to remember long-term dependencies while alleviating the vanishing and exploding gradient problems. </a:t>
            </a:r>
          </a:p>
          <a:p>
            <a:r>
              <a:rPr lang="en-US" altLang="zh-TW" sz="3200" dirty="0"/>
              <a:t>These architectures use gated modules to keep what's important in a sequence of data points.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F4E2EE-8B29-40A8-890B-B6DD37B4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068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9ACD6-30A8-4FD0-ACB4-AB4F784B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Long Short Term Memory (LSTMs)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CE33613-E684-4804-8060-3427B7297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3200" dirty="0"/>
                  <a:t>Basic RNN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TW" sz="2400" dirty="0"/>
                  <a:t>: Repeating modules contain a simple computation node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CE33613-E684-4804-8060-3427B7297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30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21F4A8-6159-4CF2-AFD9-1127D2F1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6386" name="Picture 2" descr="RNN Gated Recurrent Unit (GRU)">
            <a:extLst>
              <a:ext uri="{FF2B5EF4-FFF2-40B4-BE49-F238E27FC236}">
                <a16:creationId xmlns:a16="http://schemas.microsoft.com/office/drawing/2014/main" id="{6B26139C-E0F7-41BE-AAF2-A7242FE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460955"/>
            <a:ext cx="3733800" cy="29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57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CE6DB-9746-4BEE-837B-F124184D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 Are Recurrent Neural Networks?</a:t>
            </a:r>
            <a:r>
              <a:rPr lang="zh-TW" altLang="en-US" dirty="0"/>
              <a:t> </a:t>
            </a:r>
            <a:r>
              <a:rPr lang="en-US" altLang="zh-TW" dirty="0"/>
              <a:t>(1/4)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0BCA1D-1C0D-4F82-AEDA-6D7191ED5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600" cy="4351338"/>
          </a:xfrm>
        </p:spPr>
        <p:txBody>
          <a:bodyPr/>
          <a:lstStyle/>
          <a:p>
            <a:r>
              <a:rPr lang="en-US" altLang="zh-TW" sz="3200" dirty="0">
                <a:solidFill>
                  <a:srgbClr val="FF0000"/>
                </a:solidFill>
              </a:rPr>
              <a:t>Feedforward neural networks </a:t>
            </a:r>
          </a:p>
          <a:p>
            <a:pPr lvl="1"/>
            <a:r>
              <a:rPr lang="en-US" altLang="zh-TW" dirty="0"/>
              <a:t> The data flow in </a:t>
            </a:r>
            <a:r>
              <a:rPr lang="en-US" altLang="zh-TW" dirty="0">
                <a:solidFill>
                  <a:srgbClr val="FF0000"/>
                </a:solidFill>
              </a:rPr>
              <a:t>one direction </a:t>
            </a:r>
            <a:r>
              <a:rPr lang="en-US" altLang="zh-TW" dirty="0"/>
              <a:t>from the input layer to the outputs.</a:t>
            </a:r>
          </a:p>
          <a:p>
            <a:pPr lvl="1"/>
            <a:r>
              <a:rPr lang="en-US" altLang="zh-TW" dirty="0"/>
              <a:t> They have </a:t>
            </a:r>
            <a:r>
              <a:rPr lang="en-US" altLang="zh-TW" dirty="0">
                <a:solidFill>
                  <a:srgbClr val="FF0000"/>
                </a:solidFill>
              </a:rPr>
              <a:t>no feedback loops</a:t>
            </a:r>
            <a:r>
              <a:rPr lang="en-US" altLang="zh-TW" dirty="0"/>
              <a:t>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815816-5AF2-4F7C-AB23-07B7CCD0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BBC5F0D-A8F2-426F-8ED3-8715EABE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690688"/>
            <a:ext cx="3536264" cy="435133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4E95601-1A66-494F-9837-D1041BA07EC1}"/>
              </a:ext>
            </a:extLst>
          </p:cNvPr>
          <p:cNvSpPr txBox="1"/>
          <p:nvPr/>
        </p:nvSpPr>
        <p:spPr>
          <a:xfrm>
            <a:off x="10896600" y="5407516"/>
            <a:ext cx="109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輸入層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61BB25F-E3B2-4DDD-8FB8-94A0DBC37593}"/>
              </a:ext>
            </a:extLst>
          </p:cNvPr>
          <p:cNvSpPr txBox="1"/>
          <p:nvPr/>
        </p:nvSpPr>
        <p:spPr>
          <a:xfrm>
            <a:off x="10896600" y="3816628"/>
            <a:ext cx="109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隱藏層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C5F8EB2-065F-4C3B-87F8-66FBFC65B05B}"/>
              </a:ext>
            </a:extLst>
          </p:cNvPr>
          <p:cNvSpPr txBox="1"/>
          <p:nvPr/>
        </p:nvSpPr>
        <p:spPr>
          <a:xfrm>
            <a:off x="10896600" y="2003229"/>
            <a:ext cx="109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輸出層</a:t>
            </a:r>
          </a:p>
        </p:txBody>
      </p:sp>
    </p:spTree>
    <p:extLst>
      <p:ext uri="{BB962C8B-B14F-4D97-AF65-F5344CB8AC3E}">
        <p14:creationId xmlns:p14="http://schemas.microsoft.com/office/powerpoint/2010/main" val="310598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FCA082-7358-47EA-BCE7-C2F1F9C3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Long Short Term Memory (LSTMs)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639AF1-7ABC-4F49-8140-F3990465A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Basic RNN (New Notation)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5C498A-F2AF-48FC-A733-24D02C19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23F116-5C02-43AF-9611-30317624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27" y="2514600"/>
            <a:ext cx="10052946" cy="35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3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7D85CB-DBA4-47EE-9AD8-3A507E64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E0EBF3-8DB6-41FE-8CC8-3B4BED14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123"/>
            <a:ext cx="12192000" cy="61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27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2F9A34-0F0E-4427-B0B9-45E2506C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9C3706-C584-4E7A-8E63-D39063DF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1"/>
            <a:ext cx="12192000" cy="68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06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609CDC-8D79-4378-B302-C26FF0B5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D83C90-C3DC-4E73-BCFA-80FB7CC7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6" y="0"/>
            <a:ext cx="10164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24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60DB26-9C04-4517-82FC-A4911B28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433191-5D36-4450-A5F7-84A3D37C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9" y="0"/>
            <a:ext cx="9717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25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C21BCA-5D69-4606-8369-6EAD83CC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19D4F0-6B00-4C68-AA4A-47E1D128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44" y="0"/>
            <a:ext cx="10422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76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53C1ED-4E74-4D04-9BEC-0F80B8E8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86D9C8-A2AF-4507-B363-5842D969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47" y="0"/>
            <a:ext cx="9585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07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98AA3C-3C3C-4857-924F-1216D248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8BFB90-87E2-4267-9E6A-70D30885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18" y="0"/>
            <a:ext cx="11420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06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09799B-74BA-4FEF-879B-89C5FE76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90F254-FC65-45C4-87AC-7987C9278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98" y="0"/>
            <a:ext cx="10328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2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501C4C-1E06-4D2B-8AC7-E15D6503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976FF8-AC3F-41C8-ACB9-BE45B767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399"/>
            <a:ext cx="12192000" cy="57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58BA3-8DC6-4908-961D-82EFD2F4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 Are Recurrent Neural Networks? (2/4)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C7452B-FB99-4EFF-85BB-003E040E1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8800" cy="4351338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Recurrent neural networks </a:t>
            </a:r>
            <a:r>
              <a:rPr lang="en-US" altLang="zh-TW" dirty="0"/>
              <a:t>(RNNs)</a:t>
            </a:r>
          </a:p>
          <a:p>
            <a:pPr lvl="1"/>
            <a:r>
              <a:rPr lang="en-US" altLang="zh-TW" dirty="0"/>
              <a:t> RNNs use inputs from previous stages to help a model remember its past. </a:t>
            </a:r>
          </a:p>
          <a:p>
            <a:pPr lvl="1"/>
            <a:r>
              <a:rPr lang="en-US" altLang="zh-TW" dirty="0"/>
              <a:t>This is usually shown as </a:t>
            </a:r>
            <a:r>
              <a:rPr lang="en-US" altLang="zh-TW" dirty="0">
                <a:solidFill>
                  <a:srgbClr val="FF0000"/>
                </a:solidFill>
              </a:rPr>
              <a:t>a feedback loop </a:t>
            </a:r>
            <a:r>
              <a:rPr lang="en-US" altLang="zh-TW" dirty="0"/>
              <a:t>on hidden units.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2CEA35-3399-4083-BF67-E176E6B6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1FD8B30-AC81-4229-9D29-9215C0BA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25101"/>
            <a:ext cx="3609397" cy="410051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E679E94-78A3-4C46-BC3F-E1320ABA39EA}"/>
              </a:ext>
            </a:extLst>
          </p:cNvPr>
          <p:cNvSpPr txBox="1"/>
          <p:nvPr/>
        </p:nvSpPr>
        <p:spPr>
          <a:xfrm>
            <a:off x="1295400" y="6111845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隱藏層還會再回傳</a:t>
            </a:r>
          </a:p>
        </p:txBody>
      </p:sp>
    </p:spTree>
    <p:extLst>
      <p:ext uri="{BB962C8B-B14F-4D97-AF65-F5344CB8AC3E}">
        <p14:creationId xmlns:p14="http://schemas.microsoft.com/office/powerpoint/2010/main" val="816314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B012D65-6E31-4EDF-A703-2F021956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C8461A-AA9E-405B-9B5B-3B6B7B4D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236"/>
            <a:ext cx="12192000" cy="55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30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F08F18-FC76-42BB-BBE5-C074148F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E85265-5E38-4C96-B1A4-B760FCC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304"/>
            <a:ext cx="12192000" cy="5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31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2EACF6-B2FA-4C8F-9CC7-B8FAD89E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7B50B5-FDE0-49DA-AD68-E3141501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685"/>
            <a:ext cx="12192000" cy="55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37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8C5F3-2FB4-4B65-B566-54D4140C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5" dirty="0"/>
              <a:t>LSTMs: </a:t>
            </a:r>
            <a:r>
              <a:rPr lang="en-US" altLang="zh-TW" spc="-65" dirty="0"/>
              <a:t>key</a:t>
            </a:r>
            <a:r>
              <a:rPr lang="en-US" altLang="zh-TW" spc="-480" dirty="0"/>
              <a:t> </a:t>
            </a:r>
            <a:r>
              <a:rPr lang="en-US" altLang="zh-TW" spc="-5" dirty="0"/>
              <a:t>concepts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FF604A-11D2-45C1-92A0-E785A7662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7050" indent="-51435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lang="en-US" altLang="zh-TW" sz="2800" spc="-45" dirty="0">
                <a:latin typeface="Gill Sans MT"/>
                <a:cs typeface="Gill Sans MT"/>
              </a:rPr>
              <a:t>Maintain </a:t>
            </a:r>
            <a:r>
              <a:rPr lang="en-US" altLang="zh-TW" sz="2800" dirty="0">
                <a:solidFill>
                  <a:srgbClr val="FF0000"/>
                </a:solidFill>
                <a:latin typeface="Gill Sans MT"/>
                <a:cs typeface="Gill Sans MT"/>
              </a:rPr>
              <a:t>a separate </a:t>
            </a:r>
            <a:r>
              <a:rPr lang="en-US" altLang="zh-TW" sz="2800" spc="-5" dirty="0">
                <a:solidFill>
                  <a:srgbClr val="FF0000"/>
                </a:solidFill>
                <a:latin typeface="Gill Sans MT"/>
                <a:cs typeface="Gill Sans MT"/>
              </a:rPr>
              <a:t>cell </a:t>
            </a:r>
            <a:r>
              <a:rPr lang="en-US" altLang="zh-TW" sz="2800" dirty="0">
                <a:solidFill>
                  <a:srgbClr val="FF0000"/>
                </a:solidFill>
                <a:latin typeface="Gill Sans MT"/>
                <a:cs typeface="Gill Sans MT"/>
              </a:rPr>
              <a:t>state </a:t>
            </a:r>
            <a:r>
              <a:rPr lang="en-US" altLang="zh-TW" sz="2800" spc="-60" dirty="0">
                <a:latin typeface="Gill Sans MT"/>
                <a:cs typeface="Gill Sans MT"/>
              </a:rPr>
              <a:t>from </a:t>
            </a:r>
            <a:r>
              <a:rPr lang="en-US" altLang="zh-TW" sz="2800" spc="-35" dirty="0">
                <a:latin typeface="Gill Sans MT"/>
                <a:cs typeface="Gill Sans MT"/>
              </a:rPr>
              <a:t>what </a:t>
            </a:r>
            <a:r>
              <a:rPr lang="en-US" altLang="zh-TW" sz="2800" spc="-90" dirty="0">
                <a:latin typeface="Gill Sans MT"/>
                <a:cs typeface="Gill Sans MT"/>
              </a:rPr>
              <a:t>is</a:t>
            </a:r>
            <a:r>
              <a:rPr lang="en-US" altLang="zh-TW" sz="2800" spc="114" dirty="0">
                <a:latin typeface="Gill Sans MT"/>
                <a:cs typeface="Gill Sans MT"/>
              </a:rPr>
              <a:t> </a:t>
            </a:r>
            <a:r>
              <a:rPr lang="en-US" altLang="zh-TW" sz="2800" spc="-40" dirty="0">
                <a:latin typeface="Gill Sans MT"/>
                <a:cs typeface="Gill Sans MT"/>
              </a:rPr>
              <a:t>outputted</a:t>
            </a:r>
            <a:endParaRPr lang="en-US" altLang="zh-TW" sz="2800" dirty="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lang="en-US" altLang="zh-TW" sz="2800" spc="-45" dirty="0">
                <a:latin typeface="Gill Sans MT"/>
                <a:cs typeface="Gill Sans MT"/>
              </a:rPr>
              <a:t>Use </a:t>
            </a:r>
            <a:r>
              <a:rPr lang="en-US" altLang="zh-TW" sz="2800" dirty="0">
                <a:solidFill>
                  <a:srgbClr val="FF0000"/>
                </a:solidFill>
                <a:latin typeface="Gill Sans MT"/>
                <a:cs typeface="Gill Sans MT"/>
              </a:rPr>
              <a:t>gates</a:t>
            </a:r>
            <a:r>
              <a:rPr lang="en-US" altLang="zh-TW" sz="2800" dirty="0">
                <a:latin typeface="Gill Sans MT"/>
                <a:cs typeface="Gill Sans MT"/>
              </a:rPr>
              <a:t> </a:t>
            </a:r>
            <a:r>
              <a:rPr lang="en-US" altLang="zh-TW" sz="2800" spc="-55" dirty="0">
                <a:latin typeface="Gill Sans MT"/>
                <a:cs typeface="Gill Sans MT"/>
              </a:rPr>
              <a:t>to </a:t>
            </a:r>
            <a:r>
              <a:rPr lang="en-US" altLang="zh-TW" sz="2800" spc="-75" dirty="0">
                <a:latin typeface="Gill Sans MT"/>
                <a:cs typeface="Gill Sans MT"/>
              </a:rPr>
              <a:t>control </a:t>
            </a:r>
            <a:r>
              <a:rPr lang="en-US" altLang="zh-TW" sz="2800" spc="-40" dirty="0">
                <a:latin typeface="Gill Sans MT"/>
                <a:cs typeface="Gill Sans MT"/>
              </a:rPr>
              <a:t>the </a:t>
            </a:r>
            <a:r>
              <a:rPr lang="en-US" altLang="zh-TW" sz="2800" spc="-10" dirty="0">
                <a:solidFill>
                  <a:srgbClr val="FF0000"/>
                </a:solidFill>
                <a:latin typeface="Gill Sans MT"/>
                <a:cs typeface="Gill Sans MT"/>
              </a:rPr>
              <a:t>flow </a:t>
            </a:r>
            <a:r>
              <a:rPr lang="en-US" altLang="zh-TW" sz="2800" dirty="0">
                <a:solidFill>
                  <a:srgbClr val="FF0000"/>
                </a:solidFill>
                <a:latin typeface="Gill Sans MT"/>
                <a:cs typeface="Gill Sans MT"/>
              </a:rPr>
              <a:t>of</a:t>
            </a:r>
            <a:r>
              <a:rPr lang="en-US" altLang="zh-TW" sz="2800" spc="165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lang="en-US" altLang="zh-TW" sz="2800" spc="-5" dirty="0">
                <a:solidFill>
                  <a:srgbClr val="FF0000"/>
                </a:solidFill>
                <a:latin typeface="Gill Sans MT"/>
                <a:cs typeface="Gill Sans MT"/>
              </a:rPr>
              <a:t>information</a:t>
            </a:r>
            <a:endParaRPr lang="en-US" altLang="zh-TW" sz="2800" dirty="0">
              <a:solidFill>
                <a:srgbClr val="FF0000"/>
              </a:solidFill>
              <a:latin typeface="Gill Sans MT"/>
              <a:cs typeface="Gill Sans MT"/>
            </a:endParaRPr>
          </a:p>
          <a:p>
            <a:pPr marL="698500" lvl="1">
              <a:lnSpc>
                <a:spcPct val="100000"/>
              </a:lnSpc>
              <a:spcBef>
                <a:spcPts val="124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altLang="zh-TW" sz="2400" spc="-50" dirty="0">
                <a:solidFill>
                  <a:srgbClr val="FF0000"/>
                </a:solidFill>
                <a:latin typeface="Gill Sans MT"/>
                <a:cs typeface="Gill Sans MT"/>
              </a:rPr>
              <a:t>Forget</a:t>
            </a:r>
            <a:r>
              <a:rPr lang="en-US" altLang="zh-TW" sz="2400" spc="-50" dirty="0">
                <a:latin typeface="Gill Sans MT"/>
                <a:cs typeface="Gill Sans MT"/>
              </a:rPr>
              <a:t> </a:t>
            </a:r>
            <a:r>
              <a:rPr lang="en-US" altLang="zh-TW" sz="2400" spc="-20" dirty="0">
                <a:latin typeface="Gill Sans MT"/>
                <a:cs typeface="Gill Sans MT"/>
              </a:rPr>
              <a:t>gate </a:t>
            </a:r>
            <a:r>
              <a:rPr lang="en-US" altLang="zh-TW" sz="2400" spc="-40" dirty="0">
                <a:latin typeface="Gill Sans MT"/>
                <a:cs typeface="Gill Sans MT"/>
              </a:rPr>
              <a:t>gets </a:t>
            </a:r>
            <a:r>
              <a:rPr lang="en-US" altLang="zh-TW" sz="2400" spc="-60" dirty="0">
                <a:latin typeface="Gill Sans MT"/>
                <a:cs typeface="Gill Sans MT"/>
              </a:rPr>
              <a:t>rid </a:t>
            </a:r>
            <a:r>
              <a:rPr lang="en-US" altLang="zh-TW" sz="2400" spc="-30" dirty="0">
                <a:latin typeface="Gill Sans MT"/>
                <a:cs typeface="Gill Sans MT"/>
              </a:rPr>
              <a:t>of </a:t>
            </a:r>
            <a:r>
              <a:rPr lang="en-US" altLang="zh-TW" sz="2400" spc="-55" dirty="0">
                <a:latin typeface="Gill Sans MT"/>
                <a:cs typeface="Gill Sans MT"/>
              </a:rPr>
              <a:t>irrelevant</a:t>
            </a:r>
            <a:r>
              <a:rPr lang="en-US" altLang="zh-TW" sz="2400" spc="165" dirty="0">
                <a:latin typeface="Gill Sans MT"/>
                <a:cs typeface="Gill Sans MT"/>
              </a:rPr>
              <a:t> </a:t>
            </a:r>
            <a:r>
              <a:rPr lang="en-US" altLang="zh-TW" sz="2400" spc="-50" dirty="0">
                <a:latin typeface="Gill Sans MT"/>
                <a:cs typeface="Gill Sans MT"/>
              </a:rPr>
              <a:t>information</a:t>
            </a:r>
          </a:p>
          <a:p>
            <a:pPr marL="698500" lvl="1">
              <a:lnSpc>
                <a:spcPct val="100000"/>
              </a:lnSpc>
              <a:spcBef>
                <a:spcPts val="124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altLang="zh-TW" sz="2400" spc="-50" dirty="0">
                <a:solidFill>
                  <a:srgbClr val="FF0000"/>
                </a:solidFill>
                <a:latin typeface="Gill Sans MT"/>
                <a:cs typeface="Gill Sans MT"/>
              </a:rPr>
              <a:t>Store</a:t>
            </a:r>
            <a:r>
              <a:rPr lang="en-US" altLang="zh-TW" sz="2400" spc="-50" dirty="0">
                <a:latin typeface="Gill Sans MT"/>
                <a:cs typeface="Gill Sans MT"/>
              </a:rPr>
              <a:t> relevant information from current input</a:t>
            </a:r>
            <a:endParaRPr lang="en-US" altLang="zh-TW" sz="2400" dirty="0">
              <a:latin typeface="Gill Sans MT"/>
              <a:cs typeface="Gill Sans MT"/>
            </a:endParaRPr>
          </a:p>
          <a:p>
            <a:pPr marL="698500" lvl="1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altLang="zh-TW" sz="2400" spc="-45" dirty="0">
                <a:latin typeface="Gill Sans MT"/>
                <a:cs typeface="Gill Sans MT"/>
              </a:rPr>
              <a:t>Selectively </a:t>
            </a:r>
            <a:r>
              <a:rPr lang="en-US" altLang="zh-TW" sz="2400" spc="-15" dirty="0">
                <a:solidFill>
                  <a:srgbClr val="FF0000"/>
                </a:solidFill>
                <a:latin typeface="Gill Sans MT"/>
                <a:cs typeface="Gill Sans MT"/>
              </a:rPr>
              <a:t>update</a:t>
            </a:r>
            <a:r>
              <a:rPr lang="en-US" altLang="zh-TW" sz="2400" spc="-15" dirty="0">
                <a:latin typeface="Gill Sans MT"/>
                <a:cs typeface="Gill Sans MT"/>
              </a:rPr>
              <a:t> </a:t>
            </a:r>
            <a:r>
              <a:rPr lang="en-US" altLang="zh-TW" sz="2400" spc="-55" dirty="0">
                <a:latin typeface="Gill Sans MT"/>
                <a:cs typeface="Gill Sans MT"/>
              </a:rPr>
              <a:t>cell</a:t>
            </a:r>
            <a:r>
              <a:rPr lang="en-US" altLang="zh-TW" sz="2400" spc="30" dirty="0">
                <a:latin typeface="Gill Sans MT"/>
                <a:cs typeface="Gill Sans MT"/>
              </a:rPr>
              <a:t> </a:t>
            </a:r>
            <a:r>
              <a:rPr lang="en-US" altLang="zh-TW" sz="2400" spc="-50" dirty="0">
                <a:latin typeface="Gill Sans MT"/>
                <a:cs typeface="Gill Sans MT"/>
              </a:rPr>
              <a:t>state</a:t>
            </a:r>
            <a:endParaRPr lang="en-US" altLang="zh-TW" sz="2400" dirty="0">
              <a:latin typeface="Gill Sans MT"/>
              <a:cs typeface="Gill Sans MT"/>
            </a:endParaRPr>
          </a:p>
          <a:p>
            <a:pPr marL="698500" lvl="1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altLang="zh-TW" sz="2400" spc="-35" dirty="0">
                <a:solidFill>
                  <a:srgbClr val="FF0000"/>
                </a:solidFill>
                <a:latin typeface="Gill Sans MT"/>
                <a:cs typeface="Gill Sans MT"/>
              </a:rPr>
              <a:t>Output</a:t>
            </a:r>
            <a:r>
              <a:rPr lang="en-US" altLang="zh-TW" sz="2400" spc="-35" dirty="0">
                <a:latin typeface="Gill Sans MT"/>
                <a:cs typeface="Gill Sans MT"/>
              </a:rPr>
              <a:t> </a:t>
            </a:r>
            <a:r>
              <a:rPr lang="en-US" altLang="zh-TW" sz="2400" spc="-20" dirty="0">
                <a:latin typeface="Gill Sans MT"/>
                <a:cs typeface="Gill Sans MT"/>
              </a:rPr>
              <a:t>gate </a:t>
            </a:r>
            <a:r>
              <a:rPr lang="en-US" altLang="zh-TW" sz="2400" spc="-70" dirty="0">
                <a:latin typeface="Gill Sans MT"/>
                <a:cs typeface="Gill Sans MT"/>
              </a:rPr>
              <a:t>returns </a:t>
            </a:r>
            <a:r>
              <a:rPr lang="en-US" altLang="zh-TW" sz="2400" dirty="0">
                <a:latin typeface="Gill Sans MT"/>
                <a:cs typeface="Gill Sans MT"/>
              </a:rPr>
              <a:t>a </a:t>
            </a:r>
            <a:r>
              <a:rPr lang="en-US" altLang="zh-TW" sz="2400" spc="-60" dirty="0">
                <a:latin typeface="Gill Sans MT"/>
                <a:cs typeface="Gill Sans MT"/>
              </a:rPr>
              <a:t>filtered </a:t>
            </a:r>
            <a:r>
              <a:rPr lang="en-US" altLang="zh-TW" sz="2400" spc="-50" dirty="0">
                <a:latin typeface="Gill Sans MT"/>
                <a:cs typeface="Gill Sans MT"/>
              </a:rPr>
              <a:t>version </a:t>
            </a:r>
            <a:r>
              <a:rPr lang="en-US" altLang="zh-TW" sz="2400" spc="-30" dirty="0">
                <a:latin typeface="Gill Sans MT"/>
                <a:cs typeface="Gill Sans MT"/>
              </a:rPr>
              <a:t>of </a:t>
            </a:r>
            <a:r>
              <a:rPr lang="en-US" altLang="zh-TW" sz="2400" spc="-35" dirty="0">
                <a:latin typeface="Gill Sans MT"/>
                <a:cs typeface="Gill Sans MT"/>
              </a:rPr>
              <a:t>the </a:t>
            </a:r>
            <a:r>
              <a:rPr lang="en-US" altLang="zh-TW" sz="2400" spc="-55" dirty="0">
                <a:latin typeface="Gill Sans MT"/>
                <a:cs typeface="Gill Sans MT"/>
              </a:rPr>
              <a:t>cell</a:t>
            </a:r>
            <a:r>
              <a:rPr lang="en-US" altLang="zh-TW" sz="2400" spc="240" dirty="0">
                <a:latin typeface="Gill Sans MT"/>
                <a:cs typeface="Gill Sans MT"/>
              </a:rPr>
              <a:t> </a:t>
            </a:r>
            <a:r>
              <a:rPr lang="en-US" altLang="zh-TW" sz="2400" spc="-50" dirty="0">
                <a:latin typeface="Gill Sans MT"/>
                <a:cs typeface="Gill Sans MT"/>
              </a:rPr>
              <a:t>state</a:t>
            </a:r>
            <a:endParaRPr lang="en-US" altLang="zh-TW" sz="2400" dirty="0">
              <a:latin typeface="Gill Sans MT"/>
              <a:cs typeface="Gill Sans M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A0A49F-90AC-4CF3-972F-20C526D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987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5446" y="273811"/>
            <a:ext cx="77406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" dirty="0"/>
              <a:t>Summary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125220"/>
            <a:ext cx="9242425" cy="297307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270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526415" algn="l"/>
                <a:tab pos="527050" algn="l"/>
              </a:tabLst>
              <a:defRPr/>
            </a:pP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RNNs are 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well 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suited 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for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sequence modeling</a:t>
            </a:r>
            <a:r>
              <a:rPr kumimoji="0" sz="2800" b="0" i="0" u="none" strike="noStrike" kern="1200" cap="none" spc="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tasks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5270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526415" algn="l"/>
                <a:tab pos="527050" algn="l"/>
              </a:tabLst>
              <a:defRPr/>
            </a:pP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Model 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sequences 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via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recurrence</a:t>
            </a:r>
            <a:r>
              <a:rPr kumimoji="0" sz="28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relation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5270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526415" algn="l"/>
                <a:tab pos="527050" algn="l"/>
              </a:tabLst>
              <a:defRPr/>
            </a:pP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Training 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RNNs with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backpropagation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through</a:t>
            </a:r>
            <a:r>
              <a:rPr kumimoji="0" sz="2800" b="0" i="0" u="none" strike="noStrike" kern="1200" cap="none" spc="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time</a:t>
            </a:r>
          </a:p>
          <a:p>
            <a:pPr marL="5270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526415" algn="l"/>
                <a:tab pos="527050" algn="l"/>
              </a:tabLst>
              <a:defRPr/>
            </a:pP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Gated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cells 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like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LSTMs 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let 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us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model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long-term</a:t>
            </a:r>
            <a:r>
              <a:rPr kumimoji="0" sz="2800" b="0" i="0" u="none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dependencies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5270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526415" algn="l"/>
                <a:tab pos="527050" algn="l"/>
              </a:tabLst>
              <a:defRPr/>
            </a:pP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Models 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for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music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generation,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classification,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machine</a:t>
            </a:r>
            <a:r>
              <a:rPr kumimoji="0" sz="28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translation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504944"/>
            <a:ext cx="12188952" cy="1719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6.S191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Introduction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to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Deep</a:t>
            </a: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 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sng" strike="noStrike" kern="1200" cap="none" spc="-2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>
                  <a:solidFill>
                    <a:srgbClr val="0563C1"/>
                  </a:solidFill>
                </a:uFill>
                <a:latin typeface="Gill Sans MT"/>
                <a:ea typeface="+mn-ea"/>
              </a:rPr>
              <a:t>introtodeeplearning.com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E5BF-B639-44A5-B655-FC823794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16D9CA8-52B1-49F9-8C4F-3DE30148E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Stanford CS230: Deep Learning</a:t>
            </a:r>
          </a:p>
          <a:p>
            <a:pPr marL="0" indent="0">
              <a:buNone/>
            </a:pPr>
            <a:r>
              <a:rPr lang="en-US" altLang="zh-TW" dirty="0"/>
              <a:t>MIT 6.S191: Introduction to Deep Learning</a:t>
            </a:r>
          </a:p>
          <a:p>
            <a:pPr marL="0" indent="0">
              <a:buNone/>
            </a:pPr>
            <a:r>
              <a:rPr lang="en-US" altLang="zh-TW" dirty="0"/>
              <a:t>Illinois CS 498: Introduction to Deep Learning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AE5982-6140-49B3-BA86-F6CE73D1F8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07BBC-10FF-49C2-8534-1551BBBBBF8D}" type="slidenum">
              <a:rPr lang="zh-TW" altLang="en-US" smtClean="0"/>
              <a:pPr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209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21EA1-D899-4B8D-81A3-D64E6779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 Are Recurrent Neural Networks? (3/4)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3040E2-7D95-444D-A340-2A8412A5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9218" name="Picture 2" descr="Image result for recurrent neural network">
            <a:extLst>
              <a:ext uri="{FF2B5EF4-FFF2-40B4-BE49-F238E27FC236}">
                <a16:creationId xmlns:a16="http://schemas.microsoft.com/office/drawing/2014/main" id="{C90D0820-F2FC-4E23-9751-E221A6E6B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49686"/>
            <a:ext cx="8153400" cy="450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D61267B-DFE8-4D7C-8D33-2D0C92376BEA}"/>
              </a:ext>
            </a:extLst>
          </p:cNvPr>
          <p:cNvSpPr txBox="1"/>
          <p:nvPr/>
        </p:nvSpPr>
        <p:spPr>
          <a:xfrm>
            <a:off x="1295400" y="5999663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Feeds the results back into the network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0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428BE-D894-4C51-8ECC-22835CD3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 Are Recurrent Neural Networks? </a:t>
            </a:r>
            <a:r>
              <a:rPr lang="en-US" altLang="zh-TW" dirty="0">
                <a:solidFill>
                  <a:prstClr val="black"/>
                </a:solidFill>
              </a:rPr>
              <a:t>(4/4)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1C565-0F12-4B4E-9D29-209DC2BFC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6175"/>
          </a:xfrm>
        </p:spPr>
        <p:txBody>
          <a:bodyPr/>
          <a:lstStyle/>
          <a:p>
            <a:r>
              <a:rPr lang="en-US" altLang="zh-TW" dirty="0"/>
              <a:t>The output of a layer is added to the next input and fed back into the same layer. 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7C5EC9-425B-4E96-AAB2-80075FB9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F2A7C7-7933-408E-9761-778B66433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200400"/>
            <a:ext cx="9829800" cy="28026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E463546-426D-4619-AC9C-684B5681937A}"/>
              </a:ext>
            </a:extLst>
          </p:cNvPr>
          <p:cNvSpPr txBox="1"/>
          <p:nvPr/>
        </p:nvSpPr>
        <p:spPr>
          <a:xfrm>
            <a:off x="7151016" y="603121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unrolled recurrent neural network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7C403BD-D5E8-48D0-B8E4-83DF1CBC0CE6}"/>
              </a:ext>
            </a:extLst>
          </p:cNvPr>
          <p:cNvSpPr txBox="1"/>
          <p:nvPr/>
        </p:nvSpPr>
        <p:spPr>
          <a:xfrm>
            <a:off x="164184" y="62620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輸入層不是一口氣餵進去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44A0BD-F909-453F-9E7B-5635414D026D}"/>
              </a:ext>
            </a:extLst>
          </p:cNvPr>
          <p:cNvSpPr txBox="1"/>
          <p:nvPr/>
        </p:nvSpPr>
        <p:spPr>
          <a:xfrm>
            <a:off x="3573544" y="28575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Ex:  A simple</a:t>
            </a:r>
            <a:r>
              <a:rPr lang="zh-TW" altLang="en-US" dirty="0"/>
              <a:t>的</a:t>
            </a:r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01303A-3216-439F-A6EB-6738F9CDDDF9}"/>
              </a:ext>
            </a:extLst>
          </p:cNvPr>
          <p:cNvSpPr txBox="1"/>
          <p:nvPr/>
        </p:nvSpPr>
        <p:spPr>
          <a:xfrm>
            <a:off x="5472258" y="2828965"/>
            <a:ext cx="139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 simple</a:t>
            </a:r>
            <a:r>
              <a:rPr lang="zh-TW" altLang="en-US" dirty="0"/>
              <a:t>的</a:t>
            </a:r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FA36D56-B65C-4D99-B375-1DB9E693FD12}"/>
              </a:ext>
            </a:extLst>
          </p:cNvPr>
          <p:cNvSpPr txBox="1"/>
          <p:nvPr/>
        </p:nvSpPr>
        <p:spPr>
          <a:xfrm>
            <a:off x="7151802" y="2836022"/>
            <a:ext cx="145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 simple</a:t>
            </a:r>
            <a:r>
              <a:rPr lang="zh-TW" altLang="en-US" dirty="0"/>
              <a:t>的</a:t>
            </a:r>
            <a:r>
              <a:rPr lang="en-US" altLang="zh-TW" dirty="0" err="1"/>
              <a:t>i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5DC021E-FEE5-4998-B298-76CD5EC822BD}"/>
              </a:ext>
            </a:extLst>
          </p:cNvPr>
          <p:cNvSpPr txBox="1"/>
          <p:nvPr/>
        </p:nvSpPr>
        <p:spPr>
          <a:xfrm>
            <a:off x="9372600" y="243871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可以更了解</a:t>
            </a:r>
            <a:r>
              <a:rPr lang="en-US" altLang="zh-TW" dirty="0"/>
              <a:t>A</a:t>
            </a:r>
            <a:r>
              <a:rPr lang="zh-TW" altLang="en-US" dirty="0"/>
              <a:t>跟</a:t>
            </a:r>
            <a:r>
              <a:rPr lang="en-US" altLang="zh-TW" dirty="0"/>
              <a:t>simple</a:t>
            </a:r>
            <a:r>
              <a:rPr lang="zh-TW" altLang="en-US" dirty="0"/>
              <a:t>的關係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41D8F86-4669-4EBC-98EA-DED0966C5AB3}"/>
              </a:ext>
            </a:extLst>
          </p:cNvPr>
          <p:cNvSpPr txBox="1"/>
          <p:nvPr/>
        </p:nvSpPr>
        <p:spPr>
          <a:xfrm>
            <a:off x="8382000" y="4013329"/>
            <a:ext cx="1458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結合了到目前為止了解的資訊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F391A22-B9F0-4897-8C86-B039D51CB7B6}"/>
              </a:ext>
            </a:extLst>
          </p:cNvPr>
          <p:cNvSpPr txBox="1"/>
          <p:nvPr/>
        </p:nvSpPr>
        <p:spPr>
          <a:xfrm>
            <a:off x="609600" y="5139179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把右邊的圖結合起來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31968FA-19DD-4FB2-9A9A-709B87E421AD}"/>
              </a:ext>
            </a:extLst>
          </p:cNvPr>
          <p:cNvSpPr txBox="1"/>
          <p:nvPr/>
        </p:nvSpPr>
        <p:spPr>
          <a:xfrm>
            <a:off x="800100" y="471217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h^(t-1)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A9C707-7538-467B-B194-08977770F465}"/>
              </a:ext>
            </a:extLst>
          </p:cNvPr>
          <p:cNvSpPr txBox="1"/>
          <p:nvPr/>
        </p:nvSpPr>
        <p:spPr>
          <a:xfrm>
            <a:off x="2819400" y="463145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h^t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43DE864-7890-4711-BE63-29727D5C5934}"/>
              </a:ext>
            </a:extLst>
          </p:cNvPr>
          <p:cNvSpPr txBox="1"/>
          <p:nvPr/>
        </p:nvSpPr>
        <p:spPr>
          <a:xfrm>
            <a:off x="342900" y="3942621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前人種樹後人乘涼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D74564-CE48-4A1D-9F59-5B68CCA23C8C}"/>
              </a:ext>
            </a:extLst>
          </p:cNvPr>
          <p:cNvSpPr txBox="1"/>
          <p:nvPr/>
        </p:nvSpPr>
        <p:spPr>
          <a:xfrm>
            <a:off x="3459639" y="5938876"/>
            <a:ext cx="181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第一個人沒有前面的資訊，我們寫</a:t>
            </a:r>
            <a:r>
              <a:rPr lang="en-US" altLang="zh-TW" sz="1200" dirty="0"/>
              <a:t>h0</a:t>
            </a:r>
            <a:r>
              <a:rPr lang="zh-TW" altLang="en-US" sz="1200" dirty="0"/>
              <a:t>的初始值為</a:t>
            </a:r>
            <a:r>
              <a:rPr lang="en-US" altLang="zh-TW" sz="1200" dirty="0"/>
              <a:t>0(</a:t>
            </a:r>
            <a:r>
              <a:rPr lang="zh-TW" altLang="en-US" sz="1200" dirty="0"/>
              <a:t>一般來說是向量</a:t>
            </a:r>
            <a:r>
              <a:rPr lang="en-US" altLang="zh-TW" sz="1200" dirty="0"/>
              <a:t>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357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4A455C-A8DF-4CD6-98D5-A7954F97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to Use RNN? </a:t>
            </a:r>
            <a:r>
              <a:rPr lang="en-US" altLang="zh-TW" dirty="0">
                <a:solidFill>
                  <a:prstClr val="black"/>
                </a:solidFill>
              </a:rPr>
              <a:t>(1/3)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DB3512-2715-4E14-948F-571E7F42B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the patterns in the data changes with </a:t>
            </a:r>
            <a:r>
              <a:rPr lang="en-US" altLang="zh-TW" dirty="0">
                <a:solidFill>
                  <a:srgbClr val="FF0000"/>
                </a:solidFill>
              </a:rPr>
              <a:t>time</a:t>
            </a:r>
            <a:r>
              <a:rPr lang="en-US" altLang="zh-TW" sz="3200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zh-TW" altLang="en-US" sz="3200" dirty="0">
                <a:solidFill>
                  <a:srgbClr val="FF0000"/>
                </a:solidFill>
                <a:latin typeface="+mj-ea"/>
                <a:ea typeface="+mj-ea"/>
              </a:rPr>
              <a:t>有時序性</a:t>
            </a:r>
            <a:r>
              <a:rPr lang="en-US" altLang="zh-TW" sz="320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en-US" altLang="zh-TW" dirty="0"/>
              <a:t>, then RNN is the choice.</a:t>
            </a:r>
          </a:p>
          <a:p>
            <a:r>
              <a:rPr lang="en-US" altLang="zh-TW" dirty="0"/>
              <a:t>More general, a problem requires to process a signal with a </a:t>
            </a:r>
            <a:r>
              <a:rPr lang="en-US" altLang="zh-TW" dirty="0">
                <a:solidFill>
                  <a:srgbClr val="FF0000"/>
                </a:solidFill>
              </a:rPr>
              <a:t>sequence structure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BAD6FA-24A0-4A83-A869-CD414116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6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A3B53-8B29-41C7-80CF-EB0C904D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to Use RNN? </a:t>
            </a:r>
            <a:r>
              <a:rPr lang="en-US" altLang="zh-TW" dirty="0">
                <a:solidFill>
                  <a:prstClr val="black"/>
                </a:solidFill>
              </a:rPr>
              <a:t>(2/3)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1DD11D-4C5F-42D7-B8AA-E63DED75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C645A3-75DA-475F-BDF2-EB20D7C77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00" y="1447800"/>
            <a:ext cx="8950678" cy="4800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0924ECC-5EB8-4228-9A5C-7576338B7532}"/>
              </a:ext>
            </a:extLst>
          </p:cNvPr>
          <p:cNvSpPr txBox="1"/>
          <p:nvPr/>
        </p:nvSpPr>
        <p:spPr>
          <a:xfrm>
            <a:off x="5867400" y="2743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空集合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3BFE74-5C79-4F3A-9068-88E72993F6CE}"/>
              </a:ext>
            </a:extLst>
          </p:cNvPr>
          <p:cNvSpPr txBox="1"/>
          <p:nvPr/>
        </p:nvSpPr>
        <p:spPr>
          <a:xfrm>
            <a:off x="1756226" y="3119602"/>
            <a:ext cx="609600" cy="31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情緒</a:t>
            </a:r>
          </a:p>
        </p:txBody>
      </p:sp>
    </p:spTree>
    <p:extLst>
      <p:ext uri="{BB962C8B-B14F-4D97-AF65-F5344CB8AC3E}">
        <p14:creationId xmlns:p14="http://schemas.microsoft.com/office/powerpoint/2010/main" val="1651566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DE6B4-299E-45FB-8BD5-8E6976ABA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to Use RNN? </a:t>
            </a:r>
            <a:r>
              <a:rPr lang="en-US" altLang="zh-TW" dirty="0">
                <a:solidFill>
                  <a:prstClr val="black"/>
                </a:solidFill>
              </a:rPr>
              <a:t>(3/3)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7E4C9B-8A34-4B3E-9290-ED4E518E2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Types of inputs and outputs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E6B3D4-01FC-4B29-A436-CBF867C5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A67BE1-3DE2-48CF-8839-4F51A923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10272650" cy="34674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B7C4847-7382-45C8-8321-CA42B30904D1}"/>
              </a:ext>
            </a:extLst>
          </p:cNvPr>
          <p:cNvSpPr txBox="1"/>
          <p:nvPr/>
        </p:nvSpPr>
        <p:spPr>
          <a:xfrm>
            <a:off x="3505200" y="4572000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影音的合成</a:t>
            </a:r>
            <a:endParaRPr lang="en-US" altLang="zh-TW" sz="1400" dirty="0"/>
          </a:p>
          <a:p>
            <a:r>
              <a:rPr lang="en-US" altLang="zh-TW" sz="1400" dirty="0"/>
              <a:t>(ex: input</a:t>
            </a:r>
            <a:r>
              <a:rPr lang="zh-TW" altLang="en-US" sz="1400" dirty="0"/>
              <a:t>是文字，變成影音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112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6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2221</TotalTime>
  <Words>1150</Words>
  <Application>Microsoft Office PowerPoint</Application>
  <PresentationFormat>寬螢幕</PresentationFormat>
  <Paragraphs>220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45</vt:i4>
      </vt:variant>
    </vt:vector>
  </HeadingPairs>
  <TitlesOfParts>
    <vt:vector size="61" baseType="lpstr">
      <vt:lpstr>CMU Bright Oblique</vt:lpstr>
      <vt:lpstr>CMU Bright Roman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Century Schoolbook</vt:lpstr>
      <vt:lpstr>Gill Sans MT</vt:lpstr>
      <vt:lpstr>Symbol</vt:lpstr>
      <vt:lpstr>Times New Roman</vt:lpstr>
      <vt:lpstr>Wingdings</vt:lpstr>
      <vt:lpstr>Office 佈景主題</vt:lpstr>
      <vt:lpstr>Office Theme</vt:lpstr>
      <vt:lpstr>Recurrent Neural Networks</vt:lpstr>
      <vt:lpstr>Outline</vt:lpstr>
      <vt:lpstr>What Are Recurrent Neural Networks? (1/4)</vt:lpstr>
      <vt:lpstr>What Are Recurrent Neural Networks? (2/4)</vt:lpstr>
      <vt:lpstr>What Are Recurrent Neural Networks? (3/4)</vt:lpstr>
      <vt:lpstr>What Are Recurrent Neural Networks? (4/4)</vt:lpstr>
      <vt:lpstr>When to Use RNN? (1/3)</vt:lpstr>
      <vt:lpstr>When to Use RNN? (2/3)</vt:lpstr>
      <vt:lpstr>When to Use RNN? (3/3)</vt:lpstr>
      <vt:lpstr>Types of RNNs (1/5)</vt:lpstr>
      <vt:lpstr>Types of RNNs (2/5)</vt:lpstr>
      <vt:lpstr>Types of RNNs (3/5)</vt:lpstr>
      <vt:lpstr>Types of RNNs (4/5)</vt:lpstr>
      <vt:lpstr>Types of RNNs (5/5)</vt:lpstr>
      <vt:lpstr>A Simple Example of RNN Model (1/8)</vt:lpstr>
      <vt:lpstr>A Simple Example of RNN Model (2/8)</vt:lpstr>
      <vt:lpstr>A Simple Example of RNN Model (3/8)</vt:lpstr>
      <vt:lpstr>A Simple Example of RNN Model (4/8)</vt:lpstr>
      <vt:lpstr>A Simple Example of RNN Model (5/8)</vt:lpstr>
      <vt:lpstr>A Simple Example of RNN Model (6/8)</vt:lpstr>
      <vt:lpstr>A Simple Example of RNN Model (7/8)</vt:lpstr>
      <vt:lpstr>A Simple Example of RNN Model (8/8)</vt:lpstr>
      <vt:lpstr>How to Train Recurrent Neural Networks? (1/3)</vt:lpstr>
      <vt:lpstr>How to Train Recurrent Neural Networks? (2/3)</vt:lpstr>
      <vt:lpstr>How to Train Recurrent Neural Networks? (3/3)</vt:lpstr>
      <vt:lpstr>The Problem of Long-Term Dependencies (1/3)</vt:lpstr>
      <vt:lpstr>The Problem of Long-Term Dependencies (2/3)</vt:lpstr>
      <vt:lpstr>The Problem of Long-Term Dependencies (3/3)</vt:lpstr>
      <vt:lpstr>Long Short Term Memory (LSTMs)</vt:lpstr>
      <vt:lpstr>Long Short Term Memory (LSTMs)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LSTMs: key concepts</vt:lpstr>
      <vt:lpstr>Summary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cp:lastModifiedBy>康智絜</cp:lastModifiedBy>
  <cp:revision>361</cp:revision>
  <cp:lastPrinted>2020-12-08T04:43:42Z</cp:lastPrinted>
  <dcterms:created xsi:type="dcterms:W3CDTF">2020-12-07T12:44:57Z</dcterms:created>
  <dcterms:modified xsi:type="dcterms:W3CDTF">2021-01-13T13:04:06Z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2020-12-07T00:00:00Z</vt:filetime>
  </property>
</Properties>
</file>